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5" r:id="rId2"/>
    <p:sldId id="267" r:id="rId3"/>
    <p:sldId id="256" r:id="rId4"/>
    <p:sldId id="257" r:id="rId5"/>
    <p:sldId id="260" r:id="rId6"/>
    <p:sldId id="268" r:id="rId7"/>
    <p:sldId id="262" r:id="rId8"/>
    <p:sldId id="263" r:id="rId9"/>
    <p:sldId id="284" r:id="rId10"/>
    <p:sldId id="274" r:id="rId11"/>
    <p:sldId id="273" r:id="rId12"/>
    <p:sldId id="275" r:id="rId13"/>
    <p:sldId id="286" r:id="rId14"/>
    <p:sldId id="288" r:id="rId15"/>
    <p:sldId id="258" r:id="rId16"/>
    <p:sldId id="276" r:id="rId17"/>
    <p:sldId id="277" r:id="rId18"/>
    <p:sldId id="278" r:id="rId19"/>
    <p:sldId id="280" r:id="rId20"/>
    <p:sldId id="281" r:id="rId21"/>
    <p:sldId id="282" r:id="rId22"/>
    <p:sldId id="264" r:id="rId23"/>
    <p:sldId id="270" r:id="rId24"/>
    <p:sldId id="271" r:id="rId25"/>
    <p:sldId id="272" r:id="rId26"/>
    <p:sldId id="283" r:id="rId27"/>
    <p:sldId id="289" r:id="rId28"/>
    <p:sldId id="287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38761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BE95-4EC0-465D-AFDB-1D78CBA2823C}" type="datetimeFigureOut">
              <a:rPr lang="tr-TR" smtClean="0"/>
              <a:pPr/>
              <a:t>14.09.2018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B6BEB-DD84-4FAB-92C5-617FD1412E7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B6BEB-DD84-4FAB-92C5-617FD1412E78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3FEE-C148-4FC8-AA74-507F23D22723}" type="datetimeFigureOut">
              <a:rPr lang="tr-TR" smtClean="0"/>
              <a:pPr/>
              <a:t>14.09.2018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8AB0-0897-4F31-AE87-F759E3A3E4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3FEE-C148-4FC8-AA74-507F23D22723}" type="datetimeFigureOut">
              <a:rPr lang="tr-TR" smtClean="0"/>
              <a:pPr/>
              <a:t>14.09.2018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8AB0-0897-4F31-AE87-F759E3A3E4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3FEE-C148-4FC8-AA74-507F23D22723}" type="datetimeFigureOut">
              <a:rPr lang="tr-TR" smtClean="0"/>
              <a:pPr/>
              <a:t>14.09.2018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8AB0-0897-4F31-AE87-F759E3A3E4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3FEE-C148-4FC8-AA74-507F23D22723}" type="datetimeFigureOut">
              <a:rPr lang="tr-TR" smtClean="0"/>
              <a:pPr/>
              <a:t>14.09.2018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8AB0-0897-4F31-AE87-F759E3A3E4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3FEE-C148-4FC8-AA74-507F23D22723}" type="datetimeFigureOut">
              <a:rPr lang="tr-TR" smtClean="0"/>
              <a:pPr/>
              <a:t>14.09.2018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8AB0-0897-4F31-AE87-F759E3A3E4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3FEE-C148-4FC8-AA74-507F23D22723}" type="datetimeFigureOut">
              <a:rPr lang="tr-TR" smtClean="0"/>
              <a:pPr/>
              <a:t>14.09.2018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8AB0-0897-4F31-AE87-F759E3A3E4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3FEE-C148-4FC8-AA74-507F23D22723}" type="datetimeFigureOut">
              <a:rPr lang="tr-TR" smtClean="0"/>
              <a:pPr/>
              <a:t>14.09.2018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8AB0-0897-4F31-AE87-F759E3A3E4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3FEE-C148-4FC8-AA74-507F23D22723}" type="datetimeFigureOut">
              <a:rPr lang="tr-TR" smtClean="0"/>
              <a:pPr/>
              <a:t>14.09.2018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8AB0-0897-4F31-AE87-F759E3A3E4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3FEE-C148-4FC8-AA74-507F23D22723}" type="datetimeFigureOut">
              <a:rPr lang="tr-TR" smtClean="0"/>
              <a:pPr/>
              <a:t>14.09.2018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8AB0-0897-4F31-AE87-F759E3A3E4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3FEE-C148-4FC8-AA74-507F23D22723}" type="datetimeFigureOut">
              <a:rPr lang="tr-TR" smtClean="0"/>
              <a:pPr/>
              <a:t>14.09.2018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8AB0-0897-4F31-AE87-F759E3A3E4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3FEE-C148-4FC8-AA74-507F23D22723}" type="datetimeFigureOut">
              <a:rPr lang="tr-TR" smtClean="0"/>
              <a:pPr/>
              <a:t>14.09.2018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8AB0-0897-4F31-AE87-F759E3A3E4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63FEE-C148-4FC8-AA74-507F23D22723}" type="datetimeFigureOut">
              <a:rPr lang="tr-TR" smtClean="0"/>
              <a:pPr/>
              <a:t>14.09.2018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C8AB0-0897-4F31-AE87-F759E3A3E48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.undp.org/content/turkey/tr/home/sustainable-development-goals/goal-13-climate-action.html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hyperlink" Target="http://www.thegoals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r.undp.org/content/turkey/tr/home/sustainable-development-goals/goal-12-responsible-consumption-and-production.html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://www.tr.undp.org/content/turkey/tr/home/sustainable-development-goals/goal-11-sustainable-cities-and-communities.html" TargetMode="External"/><Relationship Id="rId9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r/search?tbo=p&amp;tbm=bks&amp;q=subject:%22Education+/+Administration+/+General%22&amp;source=gbs_metadata_r&amp;cad=2" TargetMode="External"/><Relationship Id="rId2" Type="http://schemas.openxmlformats.org/officeDocument/2006/relationships/hyperlink" Target="https://www.google.com.tr/search?tbo=p&amp;tbm=bks&amp;q=inauthor:%22Jennifer+D.+Klein%22&amp;source=gbs_metadata_r&amp;cad=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www.google.com.tr/search?tbo=p&amp;tbm=bks&amp;q=subject:%22Education+/+Teaching+Methods+&amp;+Materials+/+Social+Science%22&amp;source=gbs_metadata_r&amp;cad=2" TargetMode="External"/><Relationship Id="rId4" Type="http://schemas.openxmlformats.org/officeDocument/2006/relationships/hyperlink" Target="https://www.google.com.tr/search?tbo=p&amp;tbm=bks&amp;q=subject:%22Education+/+Multicultural+Education%22&amp;source=gbs_metadata_r&amp;cad=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wh7O1B7HEaY" TargetMode="External"/><Relationship Id="rId5" Type="http://schemas.openxmlformats.org/officeDocument/2006/relationships/hyperlink" Target="https://youtu.be/pL_Kpe2gTfw" TargetMode="External"/><Relationship Id="rId4" Type="http://schemas.openxmlformats.org/officeDocument/2006/relationships/hyperlink" Target="https://youtu.be/B381H4K8Qa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wh7O1B7HEaY" TargetMode="External"/><Relationship Id="rId5" Type="http://schemas.openxmlformats.org/officeDocument/2006/relationships/hyperlink" Target="https://youtu.be/MeAd2jftPDQ" TargetMode="External"/><Relationship Id="rId4" Type="http://schemas.openxmlformats.org/officeDocument/2006/relationships/hyperlink" Target="https://youtu.be/OMlB82mscj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gs logo 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2428" y="332657"/>
            <a:ext cx="3839772" cy="288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95151" y="3194993"/>
            <a:ext cx="4312399" cy="96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tr-T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ÇEVRENİN GENÇ SÖZCÜLERİ</a:t>
            </a:r>
          </a:p>
          <a:p>
            <a:pPr algn="ctr">
              <a:lnSpc>
                <a:spcPct val="150000"/>
              </a:lnSpc>
              <a:defRPr/>
            </a:pPr>
            <a:r>
              <a:rPr lang="tr-T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PROGRAMI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827584" y="4797152"/>
            <a:ext cx="365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 dirty="0">
                <a:latin typeface="Arial" charset="0"/>
                <a:cs typeface="Arial" charset="0"/>
              </a:rPr>
              <a:t>ÇEVRENİN GENÇ SÖZCÜLERİ PROGRAMI ULUSAL KOORDİNATÖRÜ</a:t>
            </a:r>
          </a:p>
          <a:p>
            <a:pPr algn="ctr"/>
            <a:r>
              <a:rPr lang="tr-TR" b="1" dirty="0">
                <a:latin typeface="Arial" charset="0"/>
                <a:cs typeface="Arial" charset="0"/>
              </a:rPr>
              <a:t>PROF. DR. ÇELİK TARIMCI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4932363" y="4797152"/>
            <a:ext cx="373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 dirty="0">
                <a:latin typeface="Arial" pitchFamily="34" charset="0"/>
                <a:cs typeface="Arial" pitchFamily="34" charset="0"/>
              </a:rPr>
              <a:t>ÇEVRENİN GENÇ SÖZCÜLERİ PROGRAMI ULUSAL KOORDİNATÖR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YARDIMCISI</a:t>
            </a:r>
            <a:endParaRPr lang="tr-TR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b="1" dirty="0" smtClean="0">
                <a:latin typeface="Arial" pitchFamily="34" charset="0"/>
                <a:cs typeface="Arial" pitchFamily="34" charset="0"/>
              </a:rPr>
              <a:t>FATMA KÖLE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Resim 1" descr="C:\Users\computerPC\Desktop\LOGOLAR\turcevLogoSmal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12961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404664"/>
            <a:ext cx="5112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Arial" pitchFamily="34" charset="0"/>
                <a:cs typeface="Arial" pitchFamily="34" charset="0"/>
              </a:rPr>
              <a:t>Avrupa </a:t>
            </a:r>
            <a:r>
              <a:rPr lang="tr-TR" sz="2400" b="1" smtClean="0">
                <a:latin typeface="Arial" pitchFamily="34" charset="0"/>
                <a:cs typeface="Arial" pitchFamily="34" charset="0"/>
              </a:rPr>
              <a:t>Gençlik Etkinliği,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EYE2018 </a:t>
            </a:r>
          </a:p>
          <a:p>
            <a:pPr algn="ctr"/>
            <a:r>
              <a:rPr lang="tr-TR" b="1" dirty="0" smtClean="0">
                <a:latin typeface="Arial" pitchFamily="34" charset="0"/>
                <a:cs typeface="Arial" pitchFamily="34" charset="0"/>
              </a:rPr>
              <a:t>İzmir Saint Joseph Fransız Lisesi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Celik\Desktop\yre17_18\EYE18\IMG_8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576064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elik\Desktop\yre17_18\EYE18\IMG_89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86254"/>
            <a:ext cx="5652120" cy="423909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71600" y="476672"/>
            <a:ext cx="6984776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Avrupa Gençlik Etkinliği EYE2018, Avrupa Parlamentosu'nun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Strasbourg'daki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merkezinde 01-02 Haziran 2018 gerçekleşti.</a:t>
            </a:r>
            <a:r>
              <a:rPr lang="tr-TR" dirty="0" smtClean="0"/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İzmir Saint-Joseph Lisesi Çevrenin Genç Sözcüleri Kulübü öğrencileri, çeşitli tartışma oturumlarına ve atölye çalışmalarına katıldılar. 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75856" y="548680"/>
            <a:ext cx="4392488" cy="1200329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tr-TR" sz="24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Let’s</a:t>
            </a:r>
            <a:r>
              <a:rPr lang="tr-TR" sz="24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sz="24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Take</a:t>
            </a:r>
            <a:r>
              <a:rPr lang="tr-TR" sz="24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sz="24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Care</a:t>
            </a:r>
            <a:r>
              <a:rPr lang="tr-TR" sz="24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of </a:t>
            </a:r>
            <a:r>
              <a:rPr lang="tr-TR" sz="24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</a:t>
            </a:r>
            <a:r>
              <a:rPr lang="tr-TR" sz="24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Planet</a:t>
            </a:r>
          </a:p>
          <a:p>
            <a:pPr algn="ctr" eaLnBrk="0" hangingPunct="0"/>
            <a:r>
              <a:rPr lang="tr-TR" sz="24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(Haydi Gezegenimizi Koruyalım</a:t>
            </a:r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 Programı </a:t>
            </a:r>
            <a:endParaRPr lang="tr-T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97212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C:\Users\computerPC\Desktop\LOGOLAR\turcevLogo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115888"/>
            <a:ext cx="125412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3474874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21-25 Mayıs 2018, Portekiz</a:t>
            </a:r>
          </a:p>
          <a:p>
            <a:endParaRPr lang="tr-T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669900"/>
                </a:solidFill>
                <a:latin typeface="Arial Black" pitchFamily="34" charset="0"/>
                <a:cs typeface="Arial" pitchFamily="34" charset="0"/>
              </a:rPr>
              <a:t>Cross-cultural dialogues to take </a:t>
            </a:r>
            <a:r>
              <a:rPr lang="en-US" dirty="0" smtClean="0">
                <a:solidFill>
                  <a:srgbClr val="669900"/>
                </a:solidFill>
                <a:latin typeface="Arial Black" pitchFamily="34" charset="0"/>
                <a:cs typeface="Arial" pitchFamily="34" charset="0"/>
              </a:rPr>
              <a:t>care</a:t>
            </a:r>
            <a:r>
              <a:rPr lang="en-US" b="1" dirty="0" smtClean="0">
                <a:solidFill>
                  <a:srgbClr val="669900"/>
                </a:solidFill>
                <a:latin typeface="Arial Black" pitchFamily="34" charset="0"/>
                <a:cs typeface="Arial" pitchFamily="34" charset="0"/>
              </a:rPr>
              <a:t> of the planet  European Youth </a:t>
            </a:r>
            <a:r>
              <a:rPr lang="en-US" b="1" dirty="0" err="1" smtClean="0">
                <a:solidFill>
                  <a:srgbClr val="669900"/>
                </a:solidFill>
                <a:latin typeface="Arial Black" pitchFamily="34" charset="0"/>
                <a:cs typeface="Arial" pitchFamily="34" charset="0"/>
              </a:rPr>
              <a:t>Conferenc</a:t>
            </a:r>
            <a:r>
              <a:rPr lang="tr-TR" b="1" dirty="0" smtClean="0">
                <a:solidFill>
                  <a:srgbClr val="669900"/>
                </a:solidFill>
                <a:latin typeface="Arial Black" pitchFamily="34" charset="0"/>
                <a:cs typeface="Arial" pitchFamily="34" charset="0"/>
              </a:rPr>
              <a:t>e</a:t>
            </a:r>
            <a:endParaRPr lang="tr-TR" b="1" dirty="0">
              <a:solidFill>
                <a:srgbClr val="6699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6" name="Picture 2" descr="C:\Users\Celik\Desktop\LTCP\hasansungar\DSC_2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8749" y="2840646"/>
            <a:ext cx="5547747" cy="3684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03848" y="1640989"/>
            <a:ext cx="50405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altLang="zh-CN" b="1" dirty="0" smtClean="0">
                <a:solidFill>
                  <a:srgbClr val="38761D"/>
                </a:solidFill>
                <a:latin typeface="Arial Black" pitchFamily="34" charset="0"/>
                <a:ea typeface="SimSun" pitchFamily="2" charset="-122"/>
                <a:cs typeface="Mangal" pitchFamily="18" charset="0"/>
              </a:rPr>
              <a:t>Sainte Pulchérie </a:t>
            </a:r>
            <a:r>
              <a:rPr lang="fr-FR" altLang="zh-CN" b="1" dirty="0" err="1" smtClean="0">
                <a:solidFill>
                  <a:srgbClr val="38761D"/>
                </a:solidFill>
                <a:latin typeface="Arial Black" pitchFamily="34" charset="0"/>
                <a:ea typeface="SimSun" pitchFamily="2" charset="-122"/>
                <a:cs typeface="Mangal" pitchFamily="18" charset="0"/>
              </a:rPr>
              <a:t>Fransız</a:t>
            </a:r>
            <a:r>
              <a:rPr lang="fr-FR" altLang="zh-CN" b="1" dirty="0" smtClean="0">
                <a:solidFill>
                  <a:srgbClr val="38761D"/>
                </a:solidFill>
                <a:latin typeface="Arial Black" pitchFamily="34" charset="0"/>
                <a:ea typeface="SimSun" pitchFamily="2" charset="-122"/>
                <a:cs typeface="Mangal" pitchFamily="18" charset="0"/>
              </a:rPr>
              <a:t> </a:t>
            </a:r>
            <a:r>
              <a:rPr lang="fr-FR" altLang="zh-CN" b="1" dirty="0" err="1" smtClean="0">
                <a:solidFill>
                  <a:srgbClr val="38761D"/>
                </a:solidFill>
                <a:latin typeface="Arial Black" pitchFamily="34" charset="0"/>
                <a:ea typeface="SimSun" pitchFamily="2" charset="-122"/>
                <a:cs typeface="Mangal" pitchFamily="18" charset="0"/>
              </a:rPr>
              <a:t>Lisesi</a:t>
            </a:r>
            <a:r>
              <a:rPr lang="tr-TR" altLang="zh-CN" b="1" dirty="0" smtClean="0">
                <a:solidFill>
                  <a:srgbClr val="38761D"/>
                </a:solidFill>
                <a:latin typeface="Arial Black" pitchFamily="34" charset="0"/>
                <a:ea typeface="SimSun" pitchFamily="2" charset="-122"/>
                <a:cs typeface="Mangal" pitchFamily="18" charset="0"/>
              </a:rPr>
              <a:t>,</a:t>
            </a:r>
            <a:r>
              <a:rPr lang="fr-FR" altLang="zh-CN" b="1" dirty="0" smtClean="0">
                <a:solidFill>
                  <a:srgbClr val="38761D"/>
                </a:solidFill>
                <a:latin typeface="Arial Black" pitchFamily="34" charset="0"/>
                <a:ea typeface="SimSun" pitchFamily="2" charset="-122"/>
                <a:cs typeface="Mangal" pitchFamily="18" charset="0"/>
              </a:rPr>
              <a:t> </a:t>
            </a:r>
            <a:endParaRPr lang="tr-TR" altLang="zh-CN" b="1" dirty="0" smtClean="0">
              <a:solidFill>
                <a:srgbClr val="38761D"/>
              </a:solidFill>
              <a:latin typeface="Arial Black" pitchFamily="34" charset="0"/>
              <a:ea typeface="SimSun" pitchFamily="2" charset="-122"/>
              <a:cs typeface="Mangal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tr-TR" altLang="zh-CN" i="0" u="none" strike="noStrike" cap="none" normalizeH="0" baseline="0" dirty="0" smtClean="0">
                <a:ln>
                  <a:noFill/>
                </a:ln>
                <a:solidFill>
                  <a:srgbClr val="38761D"/>
                </a:solidFill>
                <a:effectLst/>
                <a:latin typeface="Arial Black" pitchFamily="34" charset="0"/>
                <a:ea typeface="SimSun" pitchFamily="2" charset="-122"/>
                <a:cs typeface="Arial" pitchFamily="34" charset="0"/>
              </a:rPr>
              <a:t>Kolaylaştırıcı: </a:t>
            </a:r>
            <a:r>
              <a:rPr kumimoji="0" lang="fr-FR" altLang="zh-CN" i="0" u="none" strike="noStrike" cap="none" normalizeH="0" baseline="0" dirty="0" smtClean="0">
                <a:ln>
                  <a:noFill/>
                </a:ln>
                <a:solidFill>
                  <a:srgbClr val="38761D"/>
                </a:solidFill>
                <a:effectLst/>
                <a:latin typeface="Arial Black" pitchFamily="34" charset="0"/>
                <a:ea typeface="SimSun" pitchFamily="2" charset="-122"/>
                <a:cs typeface="Arial" pitchFamily="34" charset="0"/>
              </a:rPr>
              <a:t>Hasan </a:t>
            </a:r>
            <a:r>
              <a:rPr kumimoji="0" lang="fr-FR" altLang="zh-CN" b="1" i="0" u="none" strike="noStrike" cap="none" normalizeH="0" baseline="0" dirty="0" err="1" smtClean="0">
                <a:ln>
                  <a:noFill/>
                </a:ln>
                <a:solidFill>
                  <a:srgbClr val="38761D"/>
                </a:solidFill>
                <a:effectLst/>
                <a:latin typeface="Arial Black" pitchFamily="34" charset="0"/>
                <a:ea typeface="SimSun" pitchFamily="2" charset="-122"/>
                <a:cs typeface="Mangal" pitchFamily="18" charset="0"/>
              </a:rPr>
              <a:t>Sungar</a:t>
            </a:r>
            <a:r>
              <a:rPr kumimoji="0" lang="tr-TR" altLang="zh-CN" b="1" i="0" u="none" strike="noStrike" cap="none" normalizeH="0" baseline="0" dirty="0" smtClean="0">
                <a:ln>
                  <a:noFill/>
                </a:ln>
                <a:solidFill>
                  <a:srgbClr val="38761D"/>
                </a:solidFill>
                <a:effectLst/>
                <a:latin typeface="Arial Black" pitchFamily="34" charset="0"/>
                <a:ea typeface="SimSun" pitchFamily="2" charset="-122"/>
                <a:cs typeface="Mangal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altLang="zh-CN" b="1" dirty="0" smtClean="0">
              <a:solidFill>
                <a:srgbClr val="38761D"/>
              </a:solidFill>
              <a:latin typeface="Arial Black" pitchFamily="34" charset="0"/>
              <a:ea typeface="SimSun" pitchFamily="2" charset="-122"/>
              <a:cs typeface="Mangal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altLang="zh-CN" b="1" dirty="0" smtClean="0">
                <a:solidFill>
                  <a:srgbClr val="38761D"/>
                </a:solidFill>
                <a:latin typeface="Arial Black" pitchFamily="34" charset="0"/>
                <a:ea typeface="SimSun" pitchFamily="2" charset="-122"/>
                <a:cs typeface="Mangal" pitchFamily="18" charset="0"/>
              </a:rPr>
              <a:t>İTÜ GVO Beylerbeyi Ortaokulu,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altLang="zh-CN" b="1" dirty="0" smtClean="0">
                <a:solidFill>
                  <a:srgbClr val="38761D"/>
                </a:solidFill>
                <a:latin typeface="Arial Black" pitchFamily="34" charset="0"/>
                <a:ea typeface="SimSun" pitchFamily="2" charset="-122"/>
                <a:cs typeface="Mangal" pitchFamily="18" charset="0"/>
              </a:rPr>
              <a:t>Koordinatör Öğretmen: Aslı </a:t>
            </a:r>
            <a:r>
              <a:rPr lang="tr-TR" altLang="zh-CN" b="1" dirty="0" err="1" smtClean="0">
                <a:solidFill>
                  <a:srgbClr val="38761D"/>
                </a:solidFill>
                <a:latin typeface="Arial Black" pitchFamily="34" charset="0"/>
                <a:ea typeface="SimSun" pitchFamily="2" charset="-122"/>
                <a:cs typeface="Mangal" pitchFamily="18" charset="0"/>
              </a:rPr>
              <a:t>Taşcı</a:t>
            </a:r>
            <a:endParaRPr lang="tr-TR" altLang="zh-CN" b="1" dirty="0" smtClean="0">
              <a:solidFill>
                <a:srgbClr val="38761D"/>
              </a:solidFill>
              <a:latin typeface="Arial Black" pitchFamily="34" charset="0"/>
              <a:ea typeface="SimSun" pitchFamily="2" charset="-122"/>
              <a:cs typeface="Mangal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b="1" i="0" u="none" strike="noStrike" cap="none" normalizeH="0" baseline="0" dirty="0" smtClean="0">
                <a:ln>
                  <a:noFill/>
                </a:ln>
                <a:solidFill>
                  <a:srgbClr val="38761D"/>
                </a:solidFill>
                <a:effectLst/>
                <a:latin typeface="Arial Black" pitchFamily="34" charset="0"/>
                <a:ea typeface="SimSun" pitchFamily="2" charset="-122"/>
                <a:cs typeface="Mangal" pitchFamily="18" charset="0"/>
              </a:rPr>
              <a:t>Öğrenciler: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b="1" i="0" u="none" strike="noStrike" cap="none" normalizeH="0" baseline="0" dirty="0" smtClean="0">
                <a:ln>
                  <a:noFill/>
                </a:ln>
                <a:solidFill>
                  <a:srgbClr val="38761D"/>
                </a:solidFill>
                <a:effectLst/>
                <a:latin typeface="Arial Black" pitchFamily="34" charset="0"/>
                <a:ea typeface="SimSun" pitchFamily="2" charset="-122"/>
                <a:cs typeface="Mangal" pitchFamily="18" charset="0"/>
              </a:rPr>
              <a:t>	</a:t>
            </a:r>
            <a:r>
              <a:rPr kumimoji="0" lang="tr-TR" altLang="zh-CN" b="1" i="0" u="none" strike="noStrike" cap="none" normalizeH="0" baseline="0" dirty="0" err="1" smtClean="0">
                <a:ln>
                  <a:noFill/>
                </a:ln>
                <a:solidFill>
                  <a:srgbClr val="38761D"/>
                </a:solidFill>
                <a:effectLst/>
                <a:latin typeface="Arial Black" pitchFamily="34" charset="0"/>
                <a:ea typeface="SimSun" pitchFamily="2" charset="-122"/>
                <a:cs typeface="Mangal" pitchFamily="18" charset="0"/>
              </a:rPr>
              <a:t>DilaraTercan</a:t>
            </a:r>
            <a:endParaRPr kumimoji="0" lang="tr-TR" altLang="zh-CN" b="1" i="0" u="none" strike="noStrike" cap="none" normalizeH="0" baseline="0" dirty="0" smtClean="0">
              <a:ln>
                <a:noFill/>
              </a:ln>
              <a:solidFill>
                <a:srgbClr val="38761D"/>
              </a:solidFill>
              <a:effectLst/>
              <a:latin typeface="Arial Black" pitchFamily="34" charset="0"/>
              <a:ea typeface="SimSun" pitchFamily="2" charset="-122"/>
              <a:cs typeface="Mangal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altLang="zh-CN" b="1" dirty="0" smtClean="0">
                <a:solidFill>
                  <a:srgbClr val="38761D"/>
                </a:solidFill>
                <a:latin typeface="Arial Black" pitchFamily="34" charset="0"/>
                <a:ea typeface="SimSun" pitchFamily="2" charset="-122"/>
                <a:cs typeface="Mangal" pitchFamily="18" charset="0"/>
              </a:rPr>
              <a:t>	</a:t>
            </a:r>
            <a:r>
              <a:rPr lang="tr-TR" altLang="zh-CN" b="1" dirty="0" err="1" smtClean="0">
                <a:solidFill>
                  <a:srgbClr val="38761D"/>
                </a:solidFill>
                <a:latin typeface="Arial Black" pitchFamily="34" charset="0"/>
                <a:ea typeface="SimSun" pitchFamily="2" charset="-122"/>
                <a:cs typeface="Mangal" pitchFamily="18" charset="0"/>
              </a:rPr>
              <a:t>Idil</a:t>
            </a:r>
            <a:r>
              <a:rPr lang="tr-TR" altLang="zh-CN" b="1" dirty="0" smtClean="0">
                <a:solidFill>
                  <a:srgbClr val="38761D"/>
                </a:solidFill>
                <a:latin typeface="Arial Black" pitchFamily="34" charset="0"/>
                <a:ea typeface="SimSun" pitchFamily="2" charset="-122"/>
                <a:cs typeface="Mangal" pitchFamily="18" charset="0"/>
              </a:rPr>
              <a:t> </a:t>
            </a:r>
            <a:r>
              <a:rPr lang="tr-TR" altLang="zh-CN" b="1" dirty="0" err="1" smtClean="0">
                <a:solidFill>
                  <a:srgbClr val="38761D"/>
                </a:solidFill>
                <a:latin typeface="Arial Black" pitchFamily="34" charset="0"/>
                <a:ea typeface="SimSun" pitchFamily="2" charset="-122"/>
                <a:cs typeface="Mangal" pitchFamily="18" charset="0"/>
              </a:rPr>
              <a:t>Gürsoy</a:t>
            </a:r>
            <a:endParaRPr lang="tr-TR" altLang="zh-CN" b="1" dirty="0" smtClean="0">
              <a:solidFill>
                <a:srgbClr val="38761D"/>
              </a:solidFill>
              <a:latin typeface="Arial Black" pitchFamily="34" charset="0"/>
              <a:ea typeface="SimSun" pitchFamily="2" charset="-122"/>
              <a:cs typeface="Mangal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b="1" i="0" u="none" strike="noStrike" cap="none" normalizeH="0" baseline="0" dirty="0" smtClean="0">
                <a:ln>
                  <a:noFill/>
                </a:ln>
                <a:solidFill>
                  <a:srgbClr val="38761D"/>
                </a:solidFill>
                <a:effectLst/>
                <a:latin typeface="Arial Black" pitchFamily="34" charset="0"/>
                <a:ea typeface="SimSun" pitchFamily="2" charset="-122"/>
                <a:cs typeface="Mangal" pitchFamily="18" charset="0"/>
              </a:rPr>
              <a:t>	</a:t>
            </a:r>
            <a:r>
              <a:rPr kumimoji="0" lang="tr-TR" altLang="zh-CN" b="1" i="0" u="none" strike="noStrike" cap="none" normalizeH="0" baseline="0" dirty="0" err="1" smtClean="0">
                <a:ln>
                  <a:noFill/>
                </a:ln>
                <a:solidFill>
                  <a:srgbClr val="38761D"/>
                </a:solidFill>
                <a:effectLst/>
                <a:latin typeface="Arial Black" pitchFamily="34" charset="0"/>
                <a:ea typeface="SimSun" pitchFamily="2" charset="-122"/>
                <a:cs typeface="Mangal" pitchFamily="18" charset="0"/>
              </a:rPr>
              <a:t>Lara</a:t>
            </a:r>
            <a:r>
              <a:rPr kumimoji="0" lang="tr-TR" altLang="zh-CN" b="1" i="0" u="none" strike="noStrike" cap="none" normalizeH="0" dirty="0" smtClean="0">
                <a:ln>
                  <a:noFill/>
                </a:ln>
                <a:solidFill>
                  <a:srgbClr val="38761D"/>
                </a:solidFill>
                <a:effectLst/>
                <a:latin typeface="Arial Black" pitchFamily="34" charset="0"/>
                <a:ea typeface="SimSun" pitchFamily="2" charset="-122"/>
                <a:cs typeface="Mangal" pitchFamily="18" charset="0"/>
              </a:rPr>
              <a:t> </a:t>
            </a:r>
            <a:r>
              <a:rPr kumimoji="0" lang="tr-TR" altLang="zh-CN" b="1" i="0" u="none" strike="noStrike" cap="none" normalizeH="0" dirty="0" err="1" smtClean="0">
                <a:ln>
                  <a:noFill/>
                </a:ln>
                <a:solidFill>
                  <a:srgbClr val="38761D"/>
                </a:solidFill>
                <a:effectLst/>
                <a:latin typeface="Arial Black" pitchFamily="34" charset="0"/>
                <a:ea typeface="SimSun" pitchFamily="2" charset="-122"/>
                <a:cs typeface="Mangal" pitchFamily="18" charset="0"/>
              </a:rPr>
              <a:t>Güzeltürk</a:t>
            </a:r>
            <a:endParaRPr kumimoji="0" lang="tr-TR" altLang="zh-CN" b="1" i="0" u="none" strike="noStrike" cap="none" normalizeH="0" dirty="0" smtClean="0">
              <a:ln>
                <a:noFill/>
              </a:ln>
              <a:solidFill>
                <a:srgbClr val="38761D"/>
              </a:solidFill>
              <a:effectLst/>
              <a:latin typeface="Arial Black" pitchFamily="34" charset="0"/>
              <a:ea typeface="SimSun" pitchFamily="2" charset="-122"/>
              <a:cs typeface="Mangal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altLang="zh-CN" b="1" dirty="0" smtClean="0">
              <a:solidFill>
                <a:srgbClr val="38761D"/>
              </a:solidFill>
              <a:latin typeface="Arial Black" pitchFamily="34" charset="0"/>
              <a:ea typeface="SimSun" pitchFamily="2" charset="-122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zh-CN" b="1" dirty="0" smtClean="0">
                <a:solidFill>
                  <a:srgbClr val="38761D"/>
                </a:solidFill>
                <a:latin typeface="Arial Black" pitchFamily="34" charset="0"/>
                <a:ea typeface="SimSun" pitchFamily="2" charset="-122"/>
                <a:cs typeface="Mangal" pitchFamily="18" charset="0"/>
              </a:rPr>
              <a:t>TAKEV, İzmir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zh-CN" b="1" dirty="0" smtClean="0">
                <a:solidFill>
                  <a:srgbClr val="38761D"/>
                </a:solidFill>
                <a:latin typeface="Arial Black" pitchFamily="34" charset="0"/>
                <a:ea typeface="SimSun" pitchFamily="2" charset="-122"/>
                <a:cs typeface="Mangal" pitchFamily="18" charset="0"/>
              </a:rPr>
              <a:t>Koordinatör Öğretmen: Ayşegül Metin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zh-CN" b="1" dirty="0" smtClean="0">
                <a:solidFill>
                  <a:srgbClr val="38761D"/>
                </a:solidFill>
                <a:latin typeface="Arial Black" pitchFamily="34" charset="0"/>
                <a:ea typeface="SimSun" pitchFamily="2" charset="-122"/>
                <a:cs typeface="Mangal" pitchFamily="18" charset="0"/>
              </a:rPr>
              <a:t>Öğrenciler: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altLang="zh-CN" b="1" i="0" u="none" strike="noStrike" cap="none" normalizeH="0" dirty="0" smtClean="0">
                <a:ln>
                  <a:noFill/>
                </a:ln>
                <a:solidFill>
                  <a:srgbClr val="38761D"/>
                </a:solidFill>
                <a:effectLst/>
                <a:latin typeface="Arial Black" pitchFamily="34" charset="0"/>
                <a:ea typeface="SimSun" pitchFamily="2" charset="-122"/>
                <a:cs typeface="Mangal" pitchFamily="18" charset="0"/>
              </a:rPr>
              <a:t>	Denizhan Deveci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zh-CN" b="1" dirty="0" smtClean="0">
                <a:solidFill>
                  <a:srgbClr val="38761D"/>
                </a:solidFill>
                <a:latin typeface="Arial Black" pitchFamily="34" charset="0"/>
                <a:ea typeface="SimSun" pitchFamily="2" charset="-122"/>
                <a:cs typeface="Mangal" pitchFamily="18" charset="0"/>
              </a:rPr>
              <a:t>	</a:t>
            </a:r>
            <a:r>
              <a:rPr lang="tr-TR" altLang="zh-CN" b="1" dirty="0" err="1" smtClean="0">
                <a:solidFill>
                  <a:srgbClr val="38761D"/>
                </a:solidFill>
                <a:latin typeface="Arial Black" pitchFamily="34" charset="0"/>
                <a:ea typeface="SimSun" pitchFamily="2" charset="-122"/>
                <a:cs typeface="Mangal" pitchFamily="18" charset="0"/>
              </a:rPr>
              <a:t>Simay</a:t>
            </a:r>
            <a:r>
              <a:rPr lang="tr-TR" altLang="zh-CN" b="1" dirty="0" smtClean="0">
                <a:solidFill>
                  <a:srgbClr val="38761D"/>
                </a:solidFill>
                <a:latin typeface="Arial Black" pitchFamily="34" charset="0"/>
                <a:ea typeface="SimSun" pitchFamily="2" charset="-122"/>
                <a:cs typeface="Mangal" pitchFamily="18" charset="0"/>
              </a:rPr>
              <a:t> Berber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altLang="zh-CN" b="1" i="0" u="none" strike="noStrike" cap="none" normalizeH="0" dirty="0" smtClean="0">
                <a:ln>
                  <a:noFill/>
                </a:ln>
                <a:solidFill>
                  <a:srgbClr val="38761D"/>
                </a:solidFill>
                <a:effectLst/>
                <a:latin typeface="Arial Black" pitchFamily="34" charset="0"/>
                <a:ea typeface="SimSun" pitchFamily="2" charset="-122"/>
                <a:cs typeface="Mangal" pitchFamily="18" charset="0"/>
              </a:rPr>
              <a:t>	Jülide Aydın</a:t>
            </a: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796" t="4901" r="3532"/>
          <a:stretch>
            <a:fillRect/>
          </a:stretch>
        </p:blipFill>
        <p:spPr bwMode="auto">
          <a:xfrm>
            <a:off x="35496" y="44624"/>
            <a:ext cx="2808312" cy="226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C:\Users\computerPC\Desktop\LOGOLAR\turcevLogo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115888"/>
            <a:ext cx="125412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31840" y="764704"/>
            <a:ext cx="4392488" cy="461665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Konferansa Katılan Okullar</a:t>
            </a:r>
            <a:endParaRPr lang="tr-T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D Leaders group photo"/>
          <p:cNvPicPr>
            <a:picLocks noChangeAspect="1" noChangeArrowheads="1"/>
          </p:cNvPicPr>
          <p:nvPr/>
        </p:nvPicPr>
        <p:blipFill>
          <a:blip r:embed="rId2" cstate="print"/>
          <a:srcRect l="19975" r="3300"/>
          <a:stretch>
            <a:fillRect/>
          </a:stretch>
        </p:blipFill>
        <p:spPr bwMode="auto">
          <a:xfrm>
            <a:off x="2128228" y="2996952"/>
            <a:ext cx="6975776" cy="3600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89177" y="548680"/>
            <a:ext cx="6635151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Sürdürülebilir Gelişme için Eğitim (ESD) de Liderlik Eğitimi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15-19 Mart 2018 Lizbon, Portekiz</a:t>
            </a:r>
            <a:endParaRPr lang="tr-T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843808" y="2636912"/>
            <a:ext cx="1296144" cy="13681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:\Users\computerPC\Desktop\LOGOLAR\turcevLogo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115888"/>
            <a:ext cx="125412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95736" y="1340768"/>
            <a:ext cx="53285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UNESCO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FEE tarafından ortaklaşa düzenlenen (ESD)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Çalıştayına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Antalya Anadolu Lisesi‘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nden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genç öğretmen Begüm Uçar katıldı.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Celik\Desktop\yre18-19\afiş2.jpg"/>
          <p:cNvPicPr>
            <a:picLocks noChangeAspect="1" noChangeArrowheads="1"/>
          </p:cNvPicPr>
          <p:nvPr/>
        </p:nvPicPr>
        <p:blipFill>
          <a:blip r:embed="rId4" cstate="print"/>
          <a:srcRect t="2680" r="2392" b="2171"/>
          <a:stretch>
            <a:fillRect/>
          </a:stretch>
        </p:blipFill>
        <p:spPr bwMode="auto">
          <a:xfrm>
            <a:off x="0" y="1484784"/>
            <a:ext cx="212372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5616" y="1268760"/>
            <a:ext cx="6872288" cy="4427537"/>
            <a:chOff x="538" y="4940"/>
            <a:chExt cx="10823" cy="6973"/>
          </a:xfrm>
        </p:grpSpPr>
        <p:sp>
          <p:nvSpPr>
            <p:cNvPr id="3075" name="Text Box 3"/>
            <p:cNvSpPr txBox="1">
              <a:spLocks noChangeArrowheads="1"/>
            </p:cNvSpPr>
            <p:nvPr/>
          </p:nvSpPr>
          <p:spPr bwMode="auto">
            <a:xfrm>
              <a:off x="4071" y="4940"/>
              <a:ext cx="3685" cy="624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Çarpıcı bir Başlık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4061" y="6041"/>
              <a:ext cx="3685" cy="624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Etkileyici bir giriş 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4071" y="7199"/>
              <a:ext cx="3685" cy="2551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Yerel bir konu, olayların gözden geçirilişi ve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evrensel ilişkisi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6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(ana fikrin işlenişi) 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538" y="7444"/>
              <a:ext cx="2835" cy="2068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uzmanların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Konuya ait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farklı görüşleri 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044" y="11289"/>
              <a:ext cx="3685" cy="624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sonuç 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2791" y="10187"/>
              <a:ext cx="6236" cy="624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Konu ile ilgili resim ve alt yazıla</a:t>
              </a:r>
              <a:r>
                <a: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Arial" pitchFamily="34" charset="0"/>
                  <a:cs typeface="Arial" pitchFamily="34" charset="0"/>
                </a:rPr>
                <a:t>rı 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8526" y="7435"/>
              <a:ext cx="2835" cy="2069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5N+1K </a:t>
              </a:r>
              <a:r>
                <a:rPr kumimoji="0" lang="tr-TR" sz="1800" b="1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nın</a:t>
              </a:r>
              <a:r>
                <a: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yanıtları 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082" name="AutoShape 10"/>
            <p:cNvCxnSpPr>
              <a:cxnSpLocks noChangeShapeType="1"/>
            </p:cNvCxnSpPr>
            <p:nvPr/>
          </p:nvCxnSpPr>
          <p:spPr bwMode="auto">
            <a:xfrm>
              <a:off x="3398" y="8473"/>
              <a:ext cx="681" cy="0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083" name="AutoShape 11"/>
            <p:cNvCxnSpPr>
              <a:cxnSpLocks noChangeShapeType="1"/>
            </p:cNvCxnSpPr>
            <p:nvPr/>
          </p:nvCxnSpPr>
          <p:spPr bwMode="auto">
            <a:xfrm>
              <a:off x="7794" y="8456"/>
              <a:ext cx="681" cy="0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 type="triangle" w="med" len="med"/>
              <a:tailEnd/>
            </a:ln>
            <a:effectLst/>
          </p:spPr>
        </p:cxnSp>
      </p:grpSp>
      <p:sp>
        <p:nvSpPr>
          <p:cNvPr id="12" name="TextBox 11"/>
          <p:cNvSpPr txBox="1"/>
          <p:nvPr/>
        </p:nvSpPr>
        <p:spPr>
          <a:xfrm>
            <a:off x="1691680" y="611396"/>
            <a:ext cx="5184576" cy="496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tr-T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tr-T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tr-T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tr-T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tr-T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tr-T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</a:t>
            </a:r>
            <a:r>
              <a:rPr lang="tr-T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tr-T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tr-T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tr-T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tr-T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tr-T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tr-T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tr-T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tr-T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tr-T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tr-T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endParaRPr lang="tr-T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1619672" y="5877272"/>
            <a:ext cx="56886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BatangChe" pitchFamily="49" charset="-127"/>
                <a:cs typeface="Arial" pitchFamily="34" charset="0"/>
              </a:rPr>
              <a:t>5N+1K :</a:t>
            </a: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BatangChe" pitchFamily="49" charset="-127"/>
                <a:cs typeface="Arial" pitchFamily="34" charset="0"/>
              </a:rPr>
              <a:t>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BatangChe" pitchFamily="49" charset="-127"/>
                <a:cs typeface="Arial" pitchFamily="34" charset="0"/>
              </a:rPr>
              <a:t> </a:t>
            </a:r>
            <a:r>
              <a:rPr kumimoji="0" lang="da-DK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BatangChe" pitchFamily="49" charset="-127"/>
                <a:cs typeface="Arial" pitchFamily="34" charset="0"/>
              </a:rPr>
              <a:t>N</a:t>
            </a: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BatangChe" pitchFamily="49" charset="-127"/>
                <a:cs typeface="Arial" pitchFamily="34" charset="0"/>
              </a:rPr>
              <a:t>e,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BatangChe" pitchFamily="49" charset="-127"/>
                <a:cs typeface="Arial" pitchFamily="34" charset="0"/>
              </a:rPr>
              <a:t> </a:t>
            </a: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BatangChe" pitchFamily="49" charset="-127"/>
                <a:cs typeface="Arial" pitchFamily="34" charset="0"/>
              </a:rPr>
              <a:t> </a:t>
            </a:r>
            <a:r>
              <a:rPr kumimoji="0" lang="da-DK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BatangChe" pitchFamily="49" charset="-127"/>
                <a:cs typeface="Arial" pitchFamily="34" charset="0"/>
              </a:rPr>
              <a:t>N</a:t>
            </a: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BatangChe" pitchFamily="49" charset="-127"/>
                <a:cs typeface="Arial" pitchFamily="34" charset="0"/>
              </a:rPr>
              <a:t>erede,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BatangChe" pitchFamily="49" charset="-127"/>
                <a:cs typeface="Arial" pitchFamily="34" charset="0"/>
              </a:rPr>
              <a:t> </a:t>
            </a: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BatangChe" pitchFamily="49" charset="-127"/>
                <a:cs typeface="Arial" pitchFamily="34" charset="0"/>
              </a:rPr>
              <a:t> </a:t>
            </a:r>
            <a:r>
              <a:rPr kumimoji="0" lang="da-DK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BatangChe" pitchFamily="49" charset="-127"/>
                <a:cs typeface="Arial" pitchFamily="34" charset="0"/>
              </a:rPr>
              <a:t>N</a:t>
            </a: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BatangChe" pitchFamily="49" charset="-127"/>
                <a:cs typeface="Arial" pitchFamily="34" charset="0"/>
              </a:rPr>
              <a:t>e zaman,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BatangChe" pitchFamily="49" charset="-127"/>
                <a:cs typeface="Arial" pitchFamily="34" charset="0"/>
              </a:rPr>
              <a:t> </a:t>
            </a:r>
            <a:r>
              <a:rPr kumimoji="0" lang="da-DK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BatangChe" pitchFamily="49" charset="-127"/>
                <a:cs typeface="Arial" pitchFamily="34" charset="0"/>
              </a:rPr>
              <a:t>N</a:t>
            </a: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BatangChe" pitchFamily="49" charset="-127"/>
                <a:cs typeface="Arial" pitchFamily="34" charset="0"/>
              </a:rPr>
              <a:t>için,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BatangChe" pitchFamily="49" charset="-127"/>
                <a:cs typeface="Arial" pitchFamily="34" charset="0"/>
              </a:rPr>
              <a:t> </a:t>
            </a:r>
            <a:r>
              <a:rPr kumimoji="0" lang="da-DK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BatangChe" pitchFamily="49" charset="-127"/>
                <a:cs typeface="Arial" pitchFamily="34" charset="0"/>
              </a:rPr>
              <a:t>N</a:t>
            </a: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BatangChe" pitchFamily="49" charset="-127"/>
                <a:cs typeface="Arial" pitchFamily="34" charset="0"/>
              </a:rPr>
              <a:t>asıl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BatangChe" pitchFamily="49" charset="-127"/>
                <a:cs typeface="Arial" pitchFamily="34" charset="0"/>
              </a:rPr>
              <a:t> </a:t>
            </a: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BatangChe" pitchFamily="49" charset="-127"/>
                <a:cs typeface="Arial" pitchFamily="34" charset="0"/>
              </a:rPr>
              <a:t>+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BatangChe" pitchFamily="49" charset="-127"/>
                <a:cs typeface="Arial" pitchFamily="34" charset="0"/>
              </a:rPr>
              <a:t> </a:t>
            </a:r>
            <a:r>
              <a:rPr kumimoji="0" lang="da-DK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BatangChe" pitchFamily="49" charset="-127"/>
                <a:cs typeface="Arial" pitchFamily="34" charset="0"/>
              </a:rPr>
              <a:t>K</a:t>
            </a: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BatangChe" pitchFamily="49" charset="-127"/>
                <a:cs typeface="Arial" pitchFamily="34" charset="0"/>
              </a:rPr>
              <a:t>im</a:t>
            </a:r>
            <a:endParaRPr kumimoji="0" lang="da-DK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young_rep_08_rgb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4921" y="116632"/>
            <a:ext cx="11715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Resim 1" descr="C:\Users\computerPC\Desktop\LOGOLAR\turcevLogoSmal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12961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1995271"/>
            <a:ext cx="7632848" cy="382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jüri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aşağıda verilen beş değerlendirme ölçütüne uygunluk derecesine  göre, 0 dan 5 e kadar puanlama yapar.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Puanlar :  5 : Pekiyi ,    4 : çok iyi ,    3 : iyi ,    2 : orta 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 : yeterli ,    0 : yetersiz.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Adaylar, olabildiğince çok sayıda bu ölçütleri karşılayabildikleri  durumda kazanma şanslarını arttırabilirler. </a:t>
            </a: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980728"/>
            <a:ext cx="3384376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tr-TR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Değerlendirme Ölçütü</a:t>
            </a:r>
            <a:endParaRPr lang="tr-TR" sz="2000" dirty="0"/>
          </a:p>
        </p:txBody>
      </p:sp>
      <p:pic>
        <p:nvPicPr>
          <p:cNvPr id="4" name="Resim 1" descr="C:\Users\computerPC\Desktop\LOGOLAR\turcevLogoSmal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12961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978297"/>
            <a:ext cx="4104456" cy="578495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Biçimsel, yapı ve nitelik</a:t>
            </a:r>
            <a:r>
              <a:rPr lang="tr-TR" sz="2000" dirty="0" smtClean="0">
                <a:solidFill>
                  <a:srgbClr val="0070C0"/>
                </a:solidFill>
              </a:rPr>
              <a:t/>
            </a:r>
            <a:br>
              <a:rPr lang="tr-TR" sz="2000" dirty="0" smtClean="0">
                <a:solidFill>
                  <a:srgbClr val="0070C0"/>
                </a:solidFill>
              </a:rPr>
            </a:br>
            <a:endParaRPr lang="tr-TR" sz="20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7344816" cy="4032448"/>
          </a:xfrm>
        </p:spPr>
        <p:txBody>
          <a:bodyPr>
            <a:normAutofit fontScale="77500" lnSpcReduction="20000"/>
          </a:bodyPr>
          <a:lstStyle/>
          <a:p>
            <a:pPr lvl="0" algn="l">
              <a:lnSpc>
                <a:spcPct val="170000"/>
              </a:lnSpc>
              <a:buFont typeface="Arial" pitchFamily="34" charset="0"/>
              <a:buChar char="•"/>
            </a:pPr>
            <a:r>
              <a:rPr lang="tr-TR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Makale ve video için   </a:t>
            </a:r>
          </a:p>
          <a:p>
            <a:pPr lvl="0" algn="l">
              <a:lnSpc>
                <a:spcPct val="170000"/>
              </a:lnSpc>
            </a:pPr>
            <a:r>
              <a:rPr lang="tr-TR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ne, nerede, niçin,ne zaman, nasıl ve kim (5N+1K)  </a:t>
            </a:r>
          </a:p>
          <a:p>
            <a:pPr lvl="0" algn="l">
              <a:lnSpc>
                <a:spcPct val="170000"/>
              </a:lnSpc>
            </a:pPr>
            <a:r>
              <a:rPr lang="tr-TR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sorularının yanıtları verilmelidir. </a:t>
            </a:r>
          </a:p>
          <a:p>
            <a:pPr lvl="0" algn="l">
              <a:lnSpc>
                <a:spcPct val="170000"/>
              </a:lnSpc>
              <a:buFont typeface="Arial" pitchFamily="34" charset="0"/>
              <a:buChar char="•"/>
            </a:pPr>
            <a:r>
              <a:rPr lang="tr-TR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Makale ya da videoda giriş, gelişme ve sonuç </a:t>
            </a:r>
          </a:p>
          <a:p>
            <a:pPr lvl="0" algn="l">
              <a:lnSpc>
                <a:spcPct val="170000"/>
              </a:lnSpc>
            </a:pPr>
            <a:r>
              <a:rPr lang="tr-TR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mutlaka oluşturulmalıdır.</a:t>
            </a:r>
          </a:p>
          <a:p>
            <a:pPr lvl="0" algn="l">
              <a:lnSpc>
                <a:spcPct val="170000"/>
              </a:lnSpc>
              <a:buFont typeface="Arial" pitchFamily="34" charset="0"/>
              <a:buChar char="•"/>
            </a:pPr>
            <a:r>
              <a:rPr lang="tr-TR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Fotoğraf ve video için, fotoğraf/video, etkileyici olmalı,  </a:t>
            </a:r>
          </a:p>
          <a:p>
            <a:pPr lvl="0" algn="l">
              <a:lnSpc>
                <a:spcPct val="170000"/>
              </a:lnSpc>
            </a:pPr>
            <a:r>
              <a:rPr lang="tr-TR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teknik ve sanatsal olarak kaliteli ve iyi hazırlanmalıdır. </a:t>
            </a:r>
          </a:p>
          <a:p>
            <a:endParaRPr lang="tr-TR" b="1" dirty="0">
              <a:solidFill>
                <a:srgbClr val="0070C0"/>
              </a:solidFill>
            </a:endParaRPr>
          </a:p>
        </p:txBody>
      </p:sp>
      <p:pic>
        <p:nvPicPr>
          <p:cNvPr id="4" name="Resim 1" descr="C:\Users\computerPC\Desktop\LOGOLAR\turcevLogoSmal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12961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336" y="1124744"/>
            <a:ext cx="5194920" cy="576064"/>
          </a:xfrm>
        </p:spPr>
        <p:txBody>
          <a:bodyPr>
            <a:normAutofit/>
          </a:bodyPr>
          <a:lstStyle/>
          <a:p>
            <a:pPr algn="l"/>
            <a:r>
              <a:rPr lang="tr-T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Dürüstçe, dengeli ve yansız sunum</a:t>
            </a:r>
            <a:endParaRPr lang="tr-T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988840"/>
            <a:ext cx="7941568" cy="4320480"/>
          </a:xfrm>
        </p:spPr>
        <p:txBody>
          <a:bodyPr>
            <a:noAutofit/>
          </a:bodyPr>
          <a:lstStyle/>
          <a:p>
            <a:pPr lvl="0"/>
            <a:r>
              <a:rPr lang="tr-T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Makale ya da video, çözüm önerisini vermeden önce, konunun </a:t>
            </a:r>
          </a:p>
          <a:p>
            <a:pPr lvl="0">
              <a:buNone/>
            </a:pPr>
            <a:r>
              <a:rPr lang="tr-T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farklı taraftarlarının görüşlerinin dürüst ve yansızca alınıp</a:t>
            </a:r>
          </a:p>
          <a:p>
            <a:pPr lvl="0">
              <a:buNone/>
            </a:pPr>
            <a:r>
              <a:rPr lang="tr-T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yansıtılması gerekir.</a:t>
            </a:r>
          </a:p>
          <a:p>
            <a:pPr lvl="0">
              <a:buNone/>
            </a:pPr>
            <a:endParaRPr lang="tr-TR" sz="1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tr-T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Kullanılan alıntılar gerçek ve güvenilir kaynaklardan alınmalıdır.</a:t>
            </a:r>
          </a:p>
          <a:p>
            <a:pPr lvl="0">
              <a:buNone/>
            </a:pPr>
            <a:endParaRPr lang="tr-TR" sz="1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Bilimsel ya da istatistiksel veriler yanlışsız ve dip notta kaynak</a:t>
            </a:r>
          </a:p>
          <a:p>
            <a:pPr>
              <a:buNone/>
            </a:pPr>
            <a:r>
              <a:rPr lang="tr-T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gösterilerek verilmelidir.</a:t>
            </a:r>
          </a:p>
          <a:p>
            <a:pPr>
              <a:buNone/>
            </a:pPr>
            <a:endParaRPr lang="tr-TR" sz="1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Fotoğraf ya da videoda izleyici hiç bir şekilde yönlendirilmemelidir; </a:t>
            </a:r>
          </a:p>
          <a:p>
            <a:pPr>
              <a:buNone/>
            </a:pPr>
            <a:r>
              <a:rPr lang="tr-T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renk sınırlaması, kontrast, tanım, gölgelemeler ve çerçeve </a:t>
            </a:r>
          </a:p>
          <a:p>
            <a:pPr>
              <a:buNone/>
            </a:pPr>
            <a:r>
              <a:rPr lang="tr-T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sınırlaması gibi özü değiştirmeyen düzeltme işlemleri yapılabilir.</a:t>
            </a:r>
          </a:p>
          <a:p>
            <a:pPr lvl="0"/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endParaRPr lang="tr-TR" sz="1800" dirty="0"/>
          </a:p>
        </p:txBody>
      </p:sp>
      <p:pic>
        <p:nvPicPr>
          <p:cNvPr id="4" name="Resim 1" descr="C:\Users\computerPC\Desktop\LOGOLAR\turcevLogoSmal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12961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6622504" cy="720079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 Bilgilendirici ve iyi araştırılmış olmalı</a:t>
            </a:r>
            <a:endParaRPr lang="tr-TR" sz="20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944816" cy="3960440"/>
          </a:xfrm>
        </p:spPr>
        <p:txBody>
          <a:bodyPr>
            <a:no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tr-T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Başvuru, konu ile ilgili olabilecek tarihsel, ekonomik, </a:t>
            </a:r>
          </a:p>
          <a:p>
            <a:pPr lvl="0" algn="l"/>
            <a:r>
              <a:rPr lang="tr-T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sosyal ve ya da politik yönleri mutlaka kapsamalıdır.</a:t>
            </a:r>
          </a:p>
          <a:p>
            <a:pPr lvl="0" algn="l"/>
            <a:r>
              <a:rPr lang="tr-T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l">
              <a:buFont typeface="Arial" pitchFamily="34" charset="0"/>
              <a:buChar char="•"/>
            </a:pPr>
            <a:r>
              <a:rPr lang="tr-T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Konuda yerel-küresel ilişki kurulmalıdır.</a:t>
            </a:r>
          </a:p>
          <a:p>
            <a:pPr lvl="0" algn="l"/>
            <a:endParaRPr lang="tr-TR" sz="1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tr-T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Sunulan çözüm önerileri ayrıntılı bir şekilde açıklanmalı, </a:t>
            </a:r>
          </a:p>
          <a:p>
            <a:pPr lvl="0" algn="l"/>
            <a:r>
              <a:rPr lang="tr-T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iyi bir şekilde tartışılarak gerekçelendirilmelidir.</a:t>
            </a:r>
          </a:p>
          <a:p>
            <a:pPr lvl="0" algn="l"/>
            <a:endParaRPr lang="tr-TR" sz="1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tr-T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Çizimler, resimler ve alt yazıları iyi düşünülüp </a:t>
            </a:r>
          </a:p>
          <a:p>
            <a:pPr lvl="0" algn="l"/>
            <a:r>
              <a:rPr lang="tr-T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hazırlanmalıdır.</a:t>
            </a:r>
          </a:p>
          <a:p>
            <a:r>
              <a:rPr lang="tr-T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l"/>
            <a:endParaRPr lang="tr-TR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1" descr="C:\Users\computerPC\Desktop\LOGOLAR\turcevLogoSmal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12961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fee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13313"/>
            <a:ext cx="11271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34" descr="cgs logo 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450"/>
            <a:ext cx="169227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/>
          <p:nvPr/>
        </p:nvGrpSpPr>
        <p:grpSpPr>
          <a:xfrm>
            <a:off x="1194816" y="1412776"/>
            <a:ext cx="7913688" cy="4448175"/>
            <a:chOff x="1194816" y="1412776"/>
            <a:chExt cx="7913688" cy="4448175"/>
          </a:xfrm>
        </p:grpSpPr>
        <p:pic>
          <p:nvPicPr>
            <p:cNvPr id="9218" name="Picture 5" descr="world ma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94816" y="1412776"/>
              <a:ext cx="7913688" cy="444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0" name="Text Box 10"/>
            <p:cNvSpPr txBox="1">
              <a:spLocks noChangeArrowheads="1"/>
            </p:cNvSpPr>
            <p:nvPr/>
          </p:nvSpPr>
          <p:spPr bwMode="auto">
            <a:xfrm>
              <a:off x="2124075" y="2060575"/>
              <a:ext cx="12001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800" dirty="0">
                  <a:solidFill>
                    <a:schemeClr val="bg1"/>
                  </a:solidFill>
                </a:rPr>
                <a:t>K</a:t>
              </a:r>
              <a:r>
                <a:rPr lang="en-GB" sz="1800" dirty="0" err="1">
                  <a:solidFill>
                    <a:schemeClr val="bg1"/>
                  </a:solidFill>
                </a:rPr>
                <a:t>anada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9221" name="Text Box 9"/>
            <p:cNvSpPr txBox="1">
              <a:spLocks noChangeArrowheads="1"/>
            </p:cNvSpPr>
            <p:nvPr/>
          </p:nvSpPr>
          <p:spPr bwMode="auto">
            <a:xfrm>
              <a:off x="4573389" y="2996952"/>
              <a:ext cx="57467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800" dirty="0">
                  <a:solidFill>
                    <a:schemeClr val="bg1"/>
                  </a:solidFill>
                </a:rPr>
                <a:t>Fas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9222" name="Text Box 9"/>
            <p:cNvSpPr txBox="1">
              <a:spLocks noChangeArrowheads="1"/>
            </p:cNvSpPr>
            <p:nvPr/>
          </p:nvSpPr>
          <p:spPr bwMode="auto">
            <a:xfrm>
              <a:off x="6025728" y="2627313"/>
              <a:ext cx="14986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800" dirty="0">
                  <a:solidFill>
                    <a:schemeClr val="bg1"/>
                  </a:solidFill>
                </a:rPr>
                <a:t>Kazakistan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9223" name="Text Box 9"/>
            <p:cNvSpPr txBox="1">
              <a:spLocks noChangeArrowheads="1"/>
            </p:cNvSpPr>
            <p:nvPr/>
          </p:nvSpPr>
          <p:spPr bwMode="auto">
            <a:xfrm>
              <a:off x="7826375" y="4572000"/>
              <a:ext cx="10668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800">
                  <a:solidFill>
                    <a:schemeClr val="bg1"/>
                  </a:solidFill>
                </a:rPr>
                <a:t>Yeni Zelanda</a:t>
              </a:r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9224" name="Text Box 9"/>
            <p:cNvSpPr txBox="1">
              <a:spLocks noChangeArrowheads="1"/>
            </p:cNvSpPr>
            <p:nvPr/>
          </p:nvSpPr>
          <p:spPr bwMode="auto">
            <a:xfrm>
              <a:off x="4716016" y="2349500"/>
              <a:ext cx="1368425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800" dirty="0">
                  <a:solidFill>
                    <a:schemeClr val="bg1"/>
                  </a:solidFill>
                </a:rPr>
                <a:t>Avrupa’da </a:t>
              </a:r>
              <a:r>
                <a:rPr lang="tr-TR" sz="1800" dirty="0" smtClean="0">
                  <a:solidFill>
                    <a:schemeClr val="bg1"/>
                  </a:solidFill>
                </a:rPr>
                <a:t>21 </a:t>
              </a:r>
              <a:r>
                <a:rPr lang="tr-TR" sz="1800" dirty="0">
                  <a:solidFill>
                    <a:schemeClr val="bg1"/>
                  </a:solidFill>
                </a:rPr>
                <a:t>ülke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6970713" y="2997200"/>
              <a:ext cx="554037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800">
                  <a:solidFill>
                    <a:schemeClr val="bg1"/>
                  </a:solidFill>
                </a:rPr>
                <a:t>Çin</a:t>
              </a:r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490789" y="2559046"/>
              <a:ext cx="6524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800" dirty="0" smtClean="0">
                  <a:solidFill>
                    <a:schemeClr val="bg1"/>
                  </a:solidFill>
                </a:rPr>
                <a:t>ABD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5429256" y="2978347"/>
              <a:ext cx="6286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400" dirty="0" smtClean="0">
                  <a:solidFill>
                    <a:schemeClr val="bg1"/>
                  </a:solidFill>
                </a:rPr>
                <a:t>İsrail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68144" y="3573016"/>
              <a:ext cx="1180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800" dirty="0" err="1" smtClean="0">
                  <a:solidFill>
                    <a:schemeClr val="bg1"/>
                  </a:solidFill>
                </a:rPr>
                <a:t>hindistan</a:t>
              </a:r>
              <a:endParaRPr lang="tr-TR" sz="18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03848" y="3068960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800" dirty="0" smtClean="0">
                  <a:solidFill>
                    <a:schemeClr val="bg1"/>
                  </a:solidFill>
                </a:rPr>
                <a:t>Bermuda</a:t>
              </a:r>
              <a:endParaRPr lang="tr-TR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835696" y="730796"/>
            <a:ext cx="6336704" cy="465956"/>
          </a:xfrm>
          <a:prstGeom prst="rect">
            <a:avLst/>
          </a:prstGeom>
          <a:solidFill>
            <a:srgbClr val="A0366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Dünyada Ç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evrenin Genç Sözcüleri Programı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6228" y="4571836"/>
            <a:ext cx="1392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dirty="0" smtClean="0">
                <a:solidFill>
                  <a:schemeClr val="bg1"/>
                </a:solidFill>
              </a:rPr>
              <a:t>Güney Afrika</a:t>
            </a:r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06530" y="3429000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dirty="0" smtClean="0">
                <a:solidFill>
                  <a:schemeClr val="bg1"/>
                </a:solidFill>
              </a:rPr>
              <a:t>Gana</a:t>
            </a:r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0364" y="2996952"/>
            <a:ext cx="1118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dirty="0" err="1" smtClean="0">
                <a:solidFill>
                  <a:schemeClr val="bg1"/>
                </a:solidFill>
              </a:rPr>
              <a:t>Mongolya</a:t>
            </a:r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52532" y="3563724"/>
            <a:ext cx="1004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dirty="0" smtClean="0">
                <a:solidFill>
                  <a:schemeClr val="bg1"/>
                </a:solidFill>
              </a:rPr>
              <a:t>Singapur</a:t>
            </a:r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64288" y="2699628"/>
            <a:ext cx="871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dirty="0" smtClean="0">
                <a:solidFill>
                  <a:schemeClr val="bg1"/>
                </a:solidFill>
              </a:rPr>
              <a:t>G. Kore</a:t>
            </a:r>
            <a:endParaRPr lang="tr-T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7928" y="1412776"/>
            <a:ext cx="4606280" cy="504056"/>
          </a:xfrm>
        </p:spPr>
        <p:txBody>
          <a:bodyPr>
            <a:normAutofit fontScale="90000"/>
          </a:bodyPr>
          <a:lstStyle/>
          <a:p>
            <a:r>
              <a:rPr lang="tr-TR" sz="2000" b="1" dirty="0" smtClean="0"/>
              <a:t/>
            </a:r>
            <a:br>
              <a:rPr lang="tr-TR" sz="2000" b="1" dirty="0" smtClean="0"/>
            </a:br>
            <a:r>
              <a:rPr lang="tr-TR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 Özgünlük, üslup ve bağımsızlık</a:t>
            </a:r>
            <a:r>
              <a:rPr lang="tr-T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tr-TR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132856"/>
            <a:ext cx="6400800" cy="2880320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tr-T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Ürün bakış açısı ya da üslup bakımından özgün olmalı;  </a:t>
            </a:r>
          </a:p>
          <a:p>
            <a:pPr lvl="0" algn="l"/>
            <a:r>
              <a:rPr lang="tr-T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başka bir değişle, ürünün etkileyici ya da yaratıcı bir</a:t>
            </a:r>
          </a:p>
          <a:p>
            <a:pPr lvl="0" algn="l"/>
            <a:r>
              <a:rPr lang="tr-T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konusu olmalı.</a:t>
            </a:r>
          </a:p>
          <a:p>
            <a:pPr lvl="0" algn="l"/>
            <a:endParaRPr lang="tr-TR" sz="1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tr-T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Öğrenciler okul dışında  alan çalışması yapmalı ve </a:t>
            </a:r>
          </a:p>
          <a:p>
            <a:pPr lvl="0" algn="l"/>
            <a:r>
              <a:rPr lang="tr-T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insanlarla yüz yüze ve gerekirse telefonla  röportaj </a:t>
            </a:r>
          </a:p>
          <a:p>
            <a:pPr lvl="0" algn="l"/>
            <a:r>
              <a:rPr lang="tr-T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yaparak farklı görüşleri kaydetmelidir.</a:t>
            </a:r>
          </a:p>
          <a:p>
            <a:r>
              <a:rPr lang="tr-TR" sz="1800" b="1" dirty="0" smtClean="0">
                <a:solidFill>
                  <a:srgbClr val="0070C0"/>
                </a:solidFill>
              </a:rPr>
              <a:t> </a:t>
            </a:r>
          </a:p>
          <a:p>
            <a:pPr algn="l"/>
            <a:endParaRPr lang="tr-TR" sz="1800" dirty="0"/>
          </a:p>
        </p:txBody>
      </p:sp>
      <p:pic>
        <p:nvPicPr>
          <p:cNvPr id="4" name="Resim 1" descr="C:\Users\computerPC\Desktop\LOGOLAR\turcevLogoSmal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12961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360" y="1268760"/>
            <a:ext cx="2602632" cy="634082"/>
          </a:xfrm>
        </p:spPr>
        <p:txBody>
          <a:bodyPr>
            <a:normAutofit/>
          </a:bodyPr>
          <a:lstStyle/>
          <a:p>
            <a:pPr algn="l"/>
            <a:r>
              <a:rPr lang="tr-T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 Yayın</a:t>
            </a:r>
            <a:endParaRPr lang="tr-TR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1972816"/>
          </a:xfrm>
        </p:spPr>
        <p:txBody>
          <a:bodyPr/>
          <a:lstStyle/>
          <a:p>
            <a:pPr lvl="0"/>
            <a:r>
              <a:rPr lang="tr-T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Okul içi yayınlar dahil en az üç medya ortamında yayınlanmalıdır.</a:t>
            </a:r>
          </a:p>
          <a:p>
            <a:pPr lvl="0">
              <a:buNone/>
            </a:pPr>
            <a:r>
              <a:rPr lang="tr-T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(Bir gazetenin okuyucu köşesine gönderilen yayın olarak </a:t>
            </a:r>
            <a:r>
              <a:rPr lang="tr-TR" sz="1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kabul edilemez)</a:t>
            </a:r>
            <a:endParaRPr lang="tr-TR" sz="1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tr-TR" sz="1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tr-T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Başvuruların yanında yayınlandığına dair bir belge sunulmalıdır. </a:t>
            </a:r>
          </a:p>
          <a:p>
            <a:pPr lvl="0">
              <a:buNone/>
            </a:pPr>
            <a:r>
              <a:rPr lang="tr-T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(Yayınlandığı yerin adresi ve yazının resmi vb).</a:t>
            </a:r>
          </a:p>
          <a:p>
            <a:endParaRPr lang="tr-TR" dirty="0"/>
          </a:p>
        </p:txBody>
      </p:sp>
      <p:pic>
        <p:nvPicPr>
          <p:cNvPr id="4" name="Resim 1" descr="C:\Users\computerPC\Desktop\LOGOLAR\turcevLogoSmal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12961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23728" y="548680"/>
            <a:ext cx="4320480" cy="40011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normalizeH="0" baseline="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Jüri üyelerinden geri bildirimler</a:t>
            </a:r>
            <a:endParaRPr kumimoji="0" lang="tr-TR" sz="2000" b="1" i="0" u="none" strike="noStrike" normalizeH="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296144" y="942976"/>
            <a:ext cx="73083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Makale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1.   4 adımda </a:t>
            </a:r>
            <a:r>
              <a:rPr lang="tr-TR" b="1" dirty="0" err="1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yre</a:t>
            </a: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yöntemi makale yazımı için iyi bir </a:t>
            </a:r>
            <a:r>
              <a:rPr lang="tr-TR" b="1" dirty="0" err="1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klavuzdur</a:t>
            </a: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öğrencilerin bu </a:t>
            </a:r>
            <a:r>
              <a:rPr lang="tr-TR" b="1" dirty="0" err="1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klavuzu</a:t>
            </a: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uygulamalarını sağlayınız.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tr-TR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2"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Bir çok yazıda, sorun daha derinlemesine ele alınabilirdi;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sorunun oluşmaması için önleme yaklaşımı önemlidir. Jüri üyeleri, özellikle</a:t>
            </a:r>
            <a:r>
              <a:rPr kumimoji="0" lang="tr-TR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15 yaş üstü yazarlardan daha özenli yaklaşmalarını beklemektedir.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3"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Gönderilen yazıların çoğunda, gazetecilik yaklaşımı yerine,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düz</a:t>
            </a: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anlatım  kullanılmaktadır.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buAutoNum type="arabicPeriod" startAt="4"/>
            </a:pP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İyi bir başlık ve giriş, güzel bir yazının önemli öğeleridir. </a:t>
            </a:r>
          </a:p>
          <a:p>
            <a:pPr marL="342900" lvl="0" indent="-342900">
              <a:lnSpc>
                <a:spcPct val="150000"/>
              </a:lnSpc>
            </a:pP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Okuyucunun ilgisini çekebilmek için başlık ve girişin hazırlanmasına gerekli ve yeterli zaman ayrılmalıdır.</a:t>
            </a:r>
            <a:endParaRPr kumimoji="0" lang="tr-T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1" descr="C:\Users\computerPC\Desktop\LOGOLAR\turcevLogoSmal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12961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9552" y="671161"/>
            <a:ext cx="8208912" cy="544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5.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Yazıların  bazılarında ana fikri destekleyici yeterli bilgi verilmemekte ve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hatta yalnızca bir kuruluş eleştirilmektedir. Yazar, yanlı bakış açısından 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kaçınmalı ve konunun her iki tarafının da görüşünü yansıtmalıdır.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6.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Tanımsız kısaltmaların ve uluslar arası okuyucunun bilemeyeceği yerel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isimlerin kullanılması yazının okunmasını ve anlaşılmasını 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zorlaştırmaktadır.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 startAt="7"/>
            </a:pP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Yazının kalitesini arttıran r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esim, grafik görüntü vb. gibi yazıyı     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destekleyici unsurların doğru ve yüksek kaliteli olmasına özen gösterilmelidir.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tr-TR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8.  İngilizceye çevirilerde makalenin içeriğinin bozulmamasına özen 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gösterilmelidir.</a:t>
            </a:r>
            <a:endParaRPr kumimoji="0" lang="tr-T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76064" y="1797154"/>
            <a:ext cx="795637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</a:t>
            </a:r>
            <a:endParaRPr kumimoji="0" lang="tr-T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Tek başına bir fotoğraf çoğu zaman anlamlı olmayabilir; mutlaka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iyi düşünülmüş ve resim ile uyumlu açıklayıcı bir alt yazıyı da içermelidir. </a:t>
            </a:r>
            <a:endParaRPr kumimoji="0" lang="tr-T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2"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Gönderilen fotoğrafların çoğu, daha etkileyici dikkat çekici olması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için teknik olarak geliştirilebilirdi.</a:t>
            </a:r>
            <a:endParaRPr kumimoji="0" lang="tr-T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1" descr="C:\Users\computerPC\Desktop\LOGOLAR\turcevLogoSmal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12961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3848" y="90872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Fotoğraf</a:t>
            </a:r>
            <a:endParaRPr lang="tr-TR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40160" y="1328856"/>
            <a:ext cx="7668344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 Jüri üyeleri, gazetecilik ve dokümanter ürünlerde arkada müzik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kullanılmaması gerektiğini düşünmektedir.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2"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Verilmesi öngörülen mesaj konusunda  </a:t>
            </a: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ı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srarcı olunmamalıdır; bazı sunumlarda,diğer görüşlere yer  verilmeden belli kuruluşların reklamının yapıldığı izlenimi oluşmaktadır.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  Doğru bilgi sunulmalı ve yönlendirici olunmamalıdır.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3"/>
              <a:tabLst/>
            </a:pPr>
            <a:endParaRPr lang="tr-TR" sz="1000" b="1" dirty="0" smtClean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4. Resim ve görüntülerin yasal olmasından emin olmalısınız.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5.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Zorlayıcı kayıt ve konularla izleyiciyi etkilemeye çalışılmamalıdır.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Videoda sunulan konu ve olaylar iyi düşünülüp planlanmalıdır.</a:t>
            </a:r>
            <a:endParaRPr kumimoji="0" lang="tr-T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1" descr="C:\Users\computerPC\Desktop\LOGOLAR\turcevLogoSmal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12961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95936" y="79664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Video</a:t>
            </a:r>
            <a:endParaRPr lang="tr-TR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767222"/>
            <a:ext cx="871296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17 Sürdürülebilir Gelişme Hedeflerinden üç </a:t>
            </a:r>
            <a:r>
              <a:rPr lang="tr-T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konu, çevre ile ilintili tüm </a:t>
            </a:r>
            <a:r>
              <a:rPr lang="tr-T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ülkelerin ortak çalışmasına açıktır;    seçilen üç hedef : </a:t>
            </a:r>
          </a:p>
          <a:p>
            <a:pPr>
              <a:lnSpc>
                <a:spcPct val="150000"/>
              </a:lnSpc>
            </a:pPr>
            <a:endParaRPr lang="tr-TR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Hedef 11 : </a:t>
            </a:r>
          </a:p>
          <a:p>
            <a:pPr>
              <a:lnSpc>
                <a:spcPct val="150000"/>
              </a:lnSpc>
            </a:pPr>
            <a:endParaRPr lang="tr-T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tr-T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tr-T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Başvuru ancak iki ülkenin ortak çalışmasından üretilmiş makale ile olabilir.  </a:t>
            </a:r>
            <a:r>
              <a:rPr lang="tr-T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11-18 </a:t>
            </a:r>
            <a:r>
              <a:rPr lang="tr-T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yaş grubuna açıktır.  </a:t>
            </a:r>
            <a:r>
              <a:rPr lang="tr-T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Eğitsel bilgi</a:t>
            </a:r>
            <a:r>
              <a:rPr lang="tr-T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  </a:t>
            </a:r>
            <a:r>
              <a:rPr lang="tr-TR" sz="2000" dirty="0" smtClean="0">
                <a:latin typeface="Arial" pitchFamily="34" charset="0"/>
                <a:cs typeface="Arial" pitchFamily="34" charset="0"/>
                <a:hlinkClick r:id="rId2"/>
              </a:rPr>
              <a:t>www.</a:t>
            </a:r>
            <a:r>
              <a:rPr lang="tr-TR" sz="2000" dirty="0" err="1" smtClean="0">
                <a:latin typeface="Arial" pitchFamily="34" charset="0"/>
                <a:cs typeface="Arial" pitchFamily="34" charset="0"/>
                <a:hlinkClick r:id="rId2"/>
              </a:rPr>
              <a:t>thegoals</a:t>
            </a:r>
            <a:r>
              <a:rPr lang="tr-TR" sz="2000" dirty="0" smtClean="0">
                <a:latin typeface="Arial" pitchFamily="34" charset="0"/>
                <a:cs typeface="Arial" pitchFamily="34" charset="0"/>
                <a:hlinkClick r:id="rId2"/>
              </a:rPr>
              <a:t>.org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 </a:t>
            </a:r>
            <a:endParaRPr lang="tr-TR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908720"/>
            <a:ext cx="4464496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Uluslararası Ortak Çalışma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4" name="Resim 1" descr="C:\Users\computerPC\Desktop\LOGOLAR\turcevLogoSmal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12961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DG 11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852936"/>
            <a:ext cx="2520000" cy="21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DG 12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2852936"/>
            <a:ext cx="25200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DG 13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440" y="2852936"/>
            <a:ext cx="2520000" cy="21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27584" y="1776184"/>
          <a:ext cx="7560840" cy="44754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560840"/>
              </a:tblGrid>
              <a:tr h="3885064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tr-TR" sz="1800" kern="1200" dirty="0" smtClean="0"/>
                        <a:t> 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İki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taraftan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birinde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ortak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çalışmayı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gözden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geçirerek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bütünlüğü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tr-TR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sağlayacak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bir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yönetici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olmalı</a:t>
                      </a:r>
                      <a:r>
                        <a:rPr lang="tr-TR" sz="1800" b="1" kern="120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tr-TR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Girişin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ilk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paragrafında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konunun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ortak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ve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işbirliği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ile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tr-TR" sz="1800" b="1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tr-TR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gerçekleştirildiği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belirtilmeli</a:t>
                      </a:r>
                      <a:r>
                        <a:rPr lang="tr-TR" sz="1800" b="1" kern="120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tr-TR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Öğrencilerden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benzer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konuların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karşılaştırılması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beklenmemeli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endParaRPr lang="tr-TR" sz="1800" b="1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tr-TR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ancak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bir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ülkedeki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sorunun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diğer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ülkede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devamı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izlenmeli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bir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None/>
                        <a:tabLst>
                          <a:tab pos="179388" algn="l"/>
                          <a:tab pos="268288" algn="l"/>
                        </a:tabLst>
                      </a:pPr>
                      <a:r>
                        <a:rPr lang="tr-TR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yerdeki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tüketim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başka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bir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yerde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üretim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ile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ilişkili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olabilir</a:t>
                      </a:r>
                      <a:r>
                        <a:rPr lang="tr-TR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endParaRPr lang="tr-TR" sz="1800" b="1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tr-TR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etki-neden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üretim-tüketim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başlangıç-sonuç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gibi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sorunun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farklı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tr-TR" sz="1800" b="1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tr-TR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ülkelerde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takibi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şeklinde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olmalı</a:t>
                      </a:r>
                      <a:r>
                        <a:rPr lang="tr-TR" sz="1800" b="1" kern="120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tr-TR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Çalışma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grubunun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dışından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birinin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tüm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hikayenin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editörlüğünü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tr-TR" sz="1800" b="1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tr-TR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yapması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yerinde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Arial" pitchFamily="34" charset="0"/>
                          <a:cs typeface="Arial" pitchFamily="34" charset="0"/>
                        </a:rPr>
                        <a:t>olur</a:t>
                      </a:r>
                      <a:r>
                        <a:rPr lang="en-US" sz="1800" b="1" kern="120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tr-TR" sz="1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381" marR="68381" marT="0" marB="0"/>
                </a:tc>
              </a:tr>
            </a:tbl>
          </a:graphicData>
        </a:graphic>
      </p:graphicFrame>
      <p:pic>
        <p:nvPicPr>
          <p:cNvPr id="3" name="Resim 1" descr="C:\Users\computerPC\Desktop\LOGOLAR\turcevLogoSmal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12961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99792" y="764704"/>
            <a:ext cx="4464496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Ortak </a:t>
            </a:r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Çalışma için </a:t>
            </a:r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Öneriler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15617" y="1988839"/>
          <a:ext cx="6912768" cy="3785616"/>
        </p:xfrm>
        <a:graphic>
          <a:graphicData uri="http://schemas.openxmlformats.org/drawingml/2006/table">
            <a:tbl>
              <a:tblPr/>
              <a:tblGrid>
                <a:gridCol w="1368151"/>
                <a:gridCol w="5544617"/>
              </a:tblGrid>
              <a:tr h="530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Başlık</a:t>
                      </a:r>
                      <a:endParaRPr lang="tr-T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Global </a:t>
                      </a:r>
                      <a:r>
                        <a:rPr lang="tr-TR" sz="18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Education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Guidebook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tr-TR" sz="18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Humanizing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tr-TR" sz="1800" b="1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K-12 </a:t>
                      </a:r>
                      <a:r>
                        <a:rPr lang="tr-TR" sz="18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Classrooms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Worldwide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Through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Equitable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Partnerships</a:t>
                      </a:r>
                      <a:endParaRPr lang="tr-T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5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Yazar</a:t>
                      </a:r>
                      <a:endParaRPr lang="tr-T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sng" dirty="0">
                          <a:solidFill>
                            <a:srgbClr val="6611CC"/>
                          </a:solidFill>
                          <a:latin typeface="Arial"/>
                          <a:ea typeface="Calibri"/>
                          <a:cs typeface="Times New Roman"/>
                          <a:hlinkClick r:id="rId2"/>
                        </a:rPr>
                        <a:t>Jennifer D. </a:t>
                      </a:r>
                      <a:r>
                        <a:rPr lang="tr-TR" sz="1800" b="1" u="sng" dirty="0" err="1">
                          <a:solidFill>
                            <a:srgbClr val="6611CC"/>
                          </a:solidFill>
                          <a:latin typeface="Arial"/>
                          <a:ea typeface="Calibri"/>
                          <a:cs typeface="Times New Roman"/>
                          <a:hlinkClick r:id="rId2"/>
                        </a:rPr>
                        <a:t>Klein</a:t>
                      </a:r>
                      <a:endParaRPr lang="tr-T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5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Yayıncı</a:t>
                      </a:r>
                      <a:endParaRPr lang="tr-T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Solution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Tree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Press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, a </a:t>
                      </a:r>
                      <a:r>
                        <a:rPr lang="tr-TR" sz="18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division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of </a:t>
                      </a:r>
                      <a:r>
                        <a:rPr lang="tr-TR" sz="18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Solution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Tree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, 2017</a:t>
                      </a:r>
                      <a:endParaRPr lang="tr-T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5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ISBN</a:t>
                      </a:r>
                      <a:endParaRPr lang="tr-T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1943874638, 9781943874637</a:t>
                      </a:r>
                      <a:endParaRPr lang="tr-T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5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Sayfa Sayısı</a:t>
                      </a:r>
                      <a:endParaRPr lang="tr-T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232</a:t>
                      </a:r>
                      <a:endParaRPr lang="tr-T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95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Subjects</a:t>
                      </a:r>
                      <a:endParaRPr lang="tr-T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sng" dirty="0" err="1">
                          <a:solidFill>
                            <a:srgbClr val="6611CC"/>
                          </a:solidFill>
                          <a:latin typeface="Arial"/>
                          <a:ea typeface="Calibri"/>
                          <a:cs typeface="Times New Roman"/>
                          <a:hlinkClick r:id="rId3"/>
                        </a:rPr>
                        <a:t>Education</a:t>
                      </a:r>
                      <a:r>
                        <a:rPr lang="tr-TR" sz="1800" b="1" u="sng" dirty="0">
                          <a:solidFill>
                            <a:srgbClr val="6611CC"/>
                          </a:solidFill>
                          <a:latin typeface="Arial"/>
                          <a:ea typeface="Calibri"/>
                          <a:cs typeface="Times New Roman"/>
                          <a:hlinkClick r:id="rId3"/>
                        </a:rPr>
                        <a:t> / </a:t>
                      </a:r>
                      <a:r>
                        <a:rPr lang="tr-TR" sz="1800" b="1" u="sng" dirty="0" err="1">
                          <a:solidFill>
                            <a:srgbClr val="6611CC"/>
                          </a:solidFill>
                          <a:latin typeface="Arial"/>
                          <a:ea typeface="Calibri"/>
                          <a:cs typeface="Times New Roman"/>
                          <a:hlinkClick r:id="rId3"/>
                        </a:rPr>
                        <a:t>Administration</a:t>
                      </a:r>
                      <a:r>
                        <a:rPr lang="tr-TR" sz="1800" b="1" u="sng" dirty="0">
                          <a:solidFill>
                            <a:srgbClr val="6611CC"/>
                          </a:solidFill>
                          <a:latin typeface="Arial"/>
                          <a:ea typeface="Calibri"/>
                          <a:cs typeface="Times New Roman"/>
                          <a:hlinkClick r:id="rId3"/>
                        </a:rPr>
                        <a:t> / General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/>
                      </a:r>
                      <a:br>
                        <a:rPr lang="tr-TR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tr-TR" sz="1800" b="1" u="sng" dirty="0" err="1">
                          <a:solidFill>
                            <a:srgbClr val="6611CC"/>
                          </a:solidFill>
                          <a:latin typeface="Arial"/>
                          <a:ea typeface="Calibri"/>
                          <a:cs typeface="Times New Roman"/>
                          <a:hlinkClick r:id="rId4"/>
                        </a:rPr>
                        <a:t>Education</a:t>
                      </a:r>
                      <a:r>
                        <a:rPr lang="tr-TR" sz="1800" b="1" u="sng" dirty="0">
                          <a:solidFill>
                            <a:srgbClr val="6611CC"/>
                          </a:solidFill>
                          <a:latin typeface="Arial"/>
                          <a:ea typeface="Calibri"/>
                          <a:cs typeface="Times New Roman"/>
                          <a:hlinkClick r:id="rId4"/>
                        </a:rPr>
                        <a:t> / </a:t>
                      </a:r>
                      <a:r>
                        <a:rPr lang="tr-TR" sz="1800" b="1" u="sng" dirty="0" err="1">
                          <a:solidFill>
                            <a:srgbClr val="6611CC"/>
                          </a:solidFill>
                          <a:latin typeface="Arial"/>
                          <a:ea typeface="Calibri"/>
                          <a:cs typeface="Times New Roman"/>
                          <a:hlinkClick r:id="rId4"/>
                        </a:rPr>
                        <a:t>Multicultural</a:t>
                      </a:r>
                      <a:r>
                        <a:rPr lang="tr-TR" sz="1800" b="1" u="sng" dirty="0">
                          <a:solidFill>
                            <a:srgbClr val="6611CC"/>
                          </a:solidFill>
                          <a:latin typeface="Arial"/>
                          <a:ea typeface="Calibri"/>
                          <a:cs typeface="Times New Roman"/>
                          <a:hlinkClick r:id="rId4"/>
                        </a:rPr>
                        <a:t> </a:t>
                      </a:r>
                      <a:r>
                        <a:rPr lang="tr-TR" sz="1800" b="1" u="sng" dirty="0" err="1">
                          <a:solidFill>
                            <a:srgbClr val="6611CC"/>
                          </a:solidFill>
                          <a:latin typeface="Arial"/>
                          <a:ea typeface="Calibri"/>
                          <a:cs typeface="Times New Roman"/>
                          <a:hlinkClick r:id="rId4"/>
                        </a:rPr>
                        <a:t>Education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/>
                      </a:r>
                      <a:br>
                        <a:rPr lang="tr-TR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tr-TR" sz="1800" b="1" u="sng" dirty="0" err="1">
                          <a:solidFill>
                            <a:srgbClr val="6611CC"/>
                          </a:solidFill>
                          <a:latin typeface="Arial"/>
                          <a:ea typeface="Calibri"/>
                          <a:cs typeface="Times New Roman"/>
                          <a:hlinkClick r:id="rId5"/>
                        </a:rPr>
                        <a:t>Education</a:t>
                      </a:r>
                      <a:r>
                        <a:rPr lang="tr-TR" sz="1800" b="1" u="sng" dirty="0">
                          <a:solidFill>
                            <a:srgbClr val="6611CC"/>
                          </a:solidFill>
                          <a:latin typeface="Arial"/>
                          <a:ea typeface="Calibri"/>
                          <a:cs typeface="Times New Roman"/>
                          <a:hlinkClick r:id="rId5"/>
                        </a:rPr>
                        <a:t> / </a:t>
                      </a:r>
                      <a:r>
                        <a:rPr lang="tr-TR" sz="1800" b="1" u="sng" dirty="0" err="1">
                          <a:solidFill>
                            <a:srgbClr val="6611CC"/>
                          </a:solidFill>
                          <a:latin typeface="Arial"/>
                          <a:ea typeface="Calibri"/>
                          <a:cs typeface="Times New Roman"/>
                          <a:hlinkClick r:id="rId5"/>
                        </a:rPr>
                        <a:t>Teaching</a:t>
                      </a:r>
                      <a:r>
                        <a:rPr lang="tr-TR" sz="1800" b="1" u="sng" dirty="0">
                          <a:solidFill>
                            <a:srgbClr val="6611CC"/>
                          </a:solidFill>
                          <a:latin typeface="Arial"/>
                          <a:ea typeface="Calibri"/>
                          <a:cs typeface="Times New Roman"/>
                          <a:hlinkClick r:id="rId5"/>
                        </a:rPr>
                        <a:t> </a:t>
                      </a:r>
                      <a:r>
                        <a:rPr lang="tr-TR" sz="1800" b="1" u="sng" dirty="0" err="1">
                          <a:solidFill>
                            <a:srgbClr val="6611CC"/>
                          </a:solidFill>
                          <a:latin typeface="Arial"/>
                          <a:ea typeface="Calibri"/>
                          <a:cs typeface="Times New Roman"/>
                          <a:hlinkClick r:id="rId5"/>
                        </a:rPr>
                        <a:t>Methods</a:t>
                      </a:r>
                      <a:r>
                        <a:rPr lang="tr-TR" sz="1800" b="1" u="sng" dirty="0">
                          <a:solidFill>
                            <a:srgbClr val="6611CC"/>
                          </a:solidFill>
                          <a:latin typeface="Arial"/>
                          <a:ea typeface="Calibri"/>
                          <a:cs typeface="Times New Roman"/>
                          <a:hlinkClick r:id="rId5"/>
                        </a:rPr>
                        <a:t> &amp; </a:t>
                      </a:r>
                      <a:r>
                        <a:rPr lang="tr-TR" sz="1800" b="1" u="sng" dirty="0" err="1">
                          <a:solidFill>
                            <a:srgbClr val="6611CC"/>
                          </a:solidFill>
                          <a:latin typeface="Arial"/>
                          <a:ea typeface="Calibri"/>
                          <a:cs typeface="Times New Roman"/>
                          <a:hlinkClick r:id="rId5"/>
                        </a:rPr>
                        <a:t>Materials</a:t>
                      </a:r>
                      <a:r>
                        <a:rPr lang="tr-TR" sz="1800" b="1" u="sng" dirty="0">
                          <a:solidFill>
                            <a:srgbClr val="6611CC"/>
                          </a:solidFill>
                          <a:latin typeface="Arial"/>
                          <a:ea typeface="Calibri"/>
                          <a:cs typeface="Times New Roman"/>
                          <a:hlinkClick r:id="rId5"/>
                        </a:rPr>
                        <a:t> / </a:t>
                      </a:r>
                      <a:endParaRPr lang="tr-TR" sz="1800" b="1" u="sng" dirty="0" smtClean="0">
                        <a:solidFill>
                          <a:srgbClr val="6611CC"/>
                        </a:solidFill>
                        <a:latin typeface="Arial"/>
                        <a:ea typeface="Calibri"/>
                        <a:cs typeface="Times New Roman"/>
                        <a:hlinkClick r:id="rId5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sng" dirty="0" err="1" smtClean="0">
                          <a:solidFill>
                            <a:srgbClr val="6611CC"/>
                          </a:solidFill>
                          <a:latin typeface="Arial"/>
                          <a:ea typeface="Calibri"/>
                          <a:cs typeface="Times New Roman"/>
                          <a:hlinkClick r:id="rId5"/>
                        </a:rPr>
                        <a:t>Social</a:t>
                      </a:r>
                      <a:r>
                        <a:rPr lang="tr-TR" sz="1800" b="1" u="sng" dirty="0" smtClean="0">
                          <a:solidFill>
                            <a:srgbClr val="6611CC"/>
                          </a:solidFill>
                          <a:latin typeface="Arial"/>
                          <a:ea typeface="Calibri"/>
                          <a:cs typeface="Times New Roman"/>
                          <a:hlinkClick r:id="rId5"/>
                        </a:rPr>
                        <a:t> </a:t>
                      </a:r>
                      <a:r>
                        <a:rPr lang="tr-TR" sz="1800" b="1" u="sng" dirty="0" err="1">
                          <a:solidFill>
                            <a:srgbClr val="6611CC"/>
                          </a:solidFill>
                          <a:latin typeface="Arial"/>
                          <a:ea typeface="Calibri"/>
                          <a:cs typeface="Times New Roman"/>
                          <a:hlinkClick r:id="rId5"/>
                        </a:rPr>
                        <a:t>Science</a:t>
                      </a:r>
                      <a:endParaRPr lang="tr-T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99792" y="764704"/>
            <a:ext cx="4464496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Uluslararası Ortak Çalışma için Yönlendirici bir Kitap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4" name="Resim 1" descr="C:\Users\computerPC\Desktop\LOGOLAR\turcevLogoSmall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44624"/>
            <a:ext cx="129614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187624" y="188640"/>
            <a:ext cx="6086475" cy="6505575"/>
            <a:chOff x="1187624" y="188640"/>
            <a:chExt cx="6086475" cy="6505575"/>
          </a:xfrm>
        </p:grpSpPr>
        <p:grpSp>
          <p:nvGrpSpPr>
            <p:cNvPr id="1026" name="Group 2"/>
            <p:cNvGrpSpPr>
              <a:grpSpLocks/>
            </p:cNvGrpSpPr>
            <p:nvPr/>
          </p:nvGrpSpPr>
          <p:grpSpPr bwMode="auto">
            <a:xfrm>
              <a:off x="1187624" y="188640"/>
              <a:ext cx="6086475" cy="6505575"/>
              <a:chOff x="660" y="2356"/>
              <a:chExt cx="9585" cy="10245"/>
            </a:xfrm>
          </p:grpSpPr>
          <p:sp>
            <p:nvSpPr>
              <p:cNvPr id="1027" name="Text Box 3"/>
              <p:cNvSpPr txBox="1">
                <a:spLocks noChangeArrowheads="1"/>
              </p:cNvSpPr>
              <p:nvPr/>
            </p:nvSpPr>
            <p:spPr bwMode="auto">
              <a:xfrm>
                <a:off x="750" y="5191"/>
                <a:ext cx="2745" cy="6495"/>
              </a:xfrm>
              <a:prstGeom prst="rect">
                <a:avLst/>
              </a:prstGeom>
              <a:solidFill>
                <a:srgbClr val="FDE9D9"/>
              </a:solidFill>
              <a:ln w="12700">
                <a:solidFill>
                  <a:srgbClr val="FBD4B4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2200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Arial" pitchFamily="34" charset="0"/>
                  </a:rPr>
                  <a:t>4 295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1800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Arial" pitchFamily="34" charset="0"/>
                  </a:rPr>
                  <a:t>Kayıtlı Okul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r-TR" sz="14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r-TR" sz="22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2200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Arial" pitchFamily="34" charset="0"/>
                  </a:rPr>
                  <a:t>34 Ülke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r-TR" sz="14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r-TR" sz="14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r-TR" sz="14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2200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Arial" pitchFamily="34" charset="0"/>
                  </a:rPr>
                  <a:t>8 617</a:t>
                </a:r>
                <a:r>
                  <a:rPr kumimoji="0" lang="tr-TR" sz="1400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tr-TR" sz="1800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Arial" pitchFamily="34" charset="0"/>
                  </a:rPr>
                  <a:t>foto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1800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Arial" pitchFamily="34" charset="0"/>
                  </a:rPr>
                  <a:t>gönderildi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r-TR" sz="22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2200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Arial" pitchFamily="34" charset="0"/>
                  </a:rPr>
                  <a:t>8 735 935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1800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Arial" pitchFamily="34" charset="0"/>
                  </a:rPr>
                  <a:t>kişiye ulaşıldı</a:t>
                </a:r>
                <a:endParaRPr kumimoji="0" lang="tr-T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8" name="Text Box 4"/>
              <p:cNvSpPr txBox="1">
                <a:spLocks noChangeArrowheads="1"/>
              </p:cNvSpPr>
              <p:nvPr/>
            </p:nvSpPr>
            <p:spPr bwMode="auto">
              <a:xfrm>
                <a:off x="7380" y="4548"/>
                <a:ext cx="2865" cy="6643"/>
              </a:xfrm>
              <a:prstGeom prst="rect">
                <a:avLst/>
              </a:prstGeom>
              <a:solidFill>
                <a:srgbClr val="FDE9D9"/>
              </a:solidFill>
              <a:ln w="12700">
                <a:solidFill>
                  <a:srgbClr val="FBD4B4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2200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Arial" pitchFamily="34" charset="0"/>
                  </a:rPr>
                  <a:t>275 681</a:t>
                </a:r>
                <a:endParaRPr kumimoji="0" lang="tr-TR" sz="22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1800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Arial" pitchFamily="34" charset="0"/>
                  </a:rPr>
                  <a:t>Öğrenci katıldı</a:t>
                </a:r>
                <a:endPara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r-TR" sz="14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r-TR" sz="22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2200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Arial" pitchFamily="34" charset="0"/>
                  </a:rPr>
                  <a:t>12 184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1800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Arial" pitchFamily="34" charset="0"/>
                  </a:rPr>
                  <a:t>Öğretmen katıldı</a:t>
                </a:r>
                <a:endPara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r-TR" sz="14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2200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Arial" pitchFamily="34" charset="0"/>
                  </a:rPr>
                  <a:t>3 915</a:t>
                </a:r>
                <a:r>
                  <a:rPr kumimoji="0" lang="tr-TR" sz="1400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tr-TR" sz="1800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Arial" pitchFamily="34" charset="0"/>
                  </a:rPr>
                  <a:t>makale</a:t>
                </a:r>
                <a:endPara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1800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Arial" pitchFamily="34" charset="0"/>
                  </a:rPr>
                  <a:t>gönderildi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r-TR" sz="22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r-TR" sz="22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2200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Arial" pitchFamily="34" charset="0"/>
                  </a:rPr>
                  <a:t>696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1800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Arial" pitchFamily="34" charset="0"/>
                  </a:rPr>
                  <a:t>Video sunuldu</a:t>
                </a:r>
                <a:endParaRPr kumimoji="0" lang="tr-T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660" y="12046"/>
                <a:ext cx="9585" cy="555"/>
              </a:xfrm>
              <a:prstGeom prst="rect">
                <a:avLst/>
              </a:prstGeom>
              <a:solidFill>
                <a:srgbClr val="A03366"/>
              </a:solidFill>
              <a:ln w="9525">
                <a:solidFill>
                  <a:srgbClr val="9D3366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31" name="Text Box 7"/>
              <p:cNvSpPr txBox="1">
                <a:spLocks noChangeArrowheads="1"/>
              </p:cNvSpPr>
              <p:nvPr/>
            </p:nvSpPr>
            <p:spPr bwMode="auto">
              <a:xfrm>
                <a:off x="660" y="2356"/>
                <a:ext cx="7327" cy="19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                                                    </a:t>
                </a:r>
                <a:endParaRPr kumimoji="0" lang="tr-T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2" name="Text Box 8"/>
              <p:cNvSpPr txBox="1">
                <a:spLocks noChangeArrowheads="1"/>
              </p:cNvSpPr>
              <p:nvPr/>
            </p:nvSpPr>
            <p:spPr bwMode="auto">
              <a:xfrm>
                <a:off x="2970" y="2416"/>
                <a:ext cx="5017" cy="1875"/>
              </a:xfrm>
              <a:prstGeom prst="rect">
                <a:avLst/>
              </a:prstGeom>
              <a:solidFill>
                <a:srgbClr val="A03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22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Çevrenin Genç</a:t>
                </a:r>
                <a:endParaRPr kumimoji="0" lang="tr-TR" sz="2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22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Sözcüleri Programı</a:t>
                </a:r>
                <a:endParaRPr kumimoji="0" lang="tr-TR" sz="2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22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2017 Yılı İstatistikleri</a:t>
                </a:r>
                <a:endParaRPr kumimoji="0" lang="tr-T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2" name="Picture 11" descr="C:\Users\Celik\Desktop\yre16_17\YRE stats july 2017 picture_High resolution.jpeg"/>
            <p:cNvPicPr/>
            <p:nvPr/>
          </p:nvPicPr>
          <p:blipFill>
            <a:blip r:embed="rId2" cstate="print"/>
            <a:srcRect l="31240" t="18182" r="30413" b="5909"/>
            <a:stretch>
              <a:fillRect/>
            </a:stretch>
          </p:blipFill>
          <p:spPr bwMode="auto">
            <a:xfrm>
              <a:off x="3059832" y="1412776"/>
              <a:ext cx="2209800" cy="477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fee_rgb"/>
            <p:cNvPicPr/>
            <p:nvPr/>
          </p:nvPicPr>
          <p:blipFill>
            <a:blip r:embed="rId3" cstate="print"/>
            <a:srcRect b="15556"/>
            <a:stretch>
              <a:fillRect/>
            </a:stretch>
          </p:blipFill>
          <p:spPr bwMode="auto">
            <a:xfrm>
              <a:off x="1259632" y="231676"/>
              <a:ext cx="1123950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young_rep_08_rgb"/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64721" y="231676"/>
              <a:ext cx="1171575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elik\Desktop\yre16_17\akıllıkarga.JPG"/>
          <p:cNvPicPr>
            <a:picLocks noChangeAspect="1" noChangeArrowheads="1"/>
          </p:cNvPicPr>
          <p:nvPr/>
        </p:nvPicPr>
        <p:blipFill>
          <a:blip r:embed="rId2" cstate="print"/>
          <a:srcRect l="3349" t="17450" r="3349" b="2751"/>
          <a:stretch>
            <a:fillRect/>
          </a:stretch>
        </p:blipFill>
        <p:spPr bwMode="auto">
          <a:xfrm>
            <a:off x="2051720" y="908720"/>
            <a:ext cx="5040560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170080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1 1 – 1 4 Y a ş  A r a l ı ğ ı 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91680" y="404664"/>
            <a:ext cx="5832648" cy="92333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Ç G S Programı 2017-2018 Eğitim Öğretim Yılı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Ulusal Dereceleri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young_rep_08_rgb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4921" y="87660"/>
            <a:ext cx="11715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Resim 1" descr="C:\Users\computerPC\Desktop\LOGOLAR\turcevLogoSmal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12961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83568" y="2204864"/>
          <a:ext cx="7776864" cy="17590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64496"/>
                <a:gridCol w="3312368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F o t o ğ r a f  D a l ı (38 Başvuru)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tr-TR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31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İTÜ GVO Beylerbeyi Ortaokulu </a:t>
                      </a:r>
                      <a:endParaRPr lang="tr-TR" sz="18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Stop This Problem</a:t>
                      </a:r>
                      <a:endParaRPr lang="tr-TR" sz="1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ODTÜ GVO Ortaokulu </a:t>
                      </a:r>
                      <a:endParaRPr lang="tr-TR" sz="18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Her </a:t>
                      </a:r>
                      <a:r>
                        <a:rPr lang="en-US" sz="18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Çöp</a:t>
                      </a:r>
                      <a:r>
                        <a:rPr lang="en-US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Yok</a:t>
                      </a:r>
                      <a:r>
                        <a:rPr lang="en-US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Olan </a:t>
                      </a:r>
                      <a:r>
                        <a:rPr lang="en-US" sz="18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Nefes</a:t>
                      </a:r>
                      <a:endParaRPr lang="tr-TR" sz="18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İzmir Büyük Çiğli Özel Türk Ortaokulu </a:t>
                      </a:r>
                      <a:endParaRPr lang="tr-TR" sz="18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last hope</a:t>
                      </a:r>
                      <a:endParaRPr lang="tr-TR" sz="18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3568" y="4102184"/>
          <a:ext cx="7848872" cy="2423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64496"/>
                <a:gridCol w="338437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V i d e o  D a l ı (8 Başvuru)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tr-TR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24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1.lik </a:t>
                      </a: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Eskişehir Bahçeşehir Ortaokulu  </a:t>
                      </a:r>
                      <a:r>
                        <a:rPr lang="tr-TR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https://youtu.be/B381H4K8Qao</a:t>
                      </a:r>
                      <a:endParaRPr lang="tr-TR" sz="1800" b="1" dirty="0">
                        <a:solidFill>
                          <a:srgbClr val="0070C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153" marR="59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153" marR="59153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2.lik  </a:t>
                      </a: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Ö. Ege Alsancak Koleji Ortaokulu </a:t>
                      </a:r>
                      <a:r>
                        <a:rPr lang="tr-TR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https://youtu.be/pL_Kpe2gTfw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53" marR="59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153" marR="59153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3.lük  </a:t>
                      </a: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Jale Tezer Koleji Ortaokulu  </a:t>
                      </a:r>
                      <a:r>
                        <a:rPr lang="tr-TR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https://youtu.be/wh7O1B7HEaY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53" marR="59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153" marR="59153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1" descr="C:\Users\computerPC\Desktop\LOGOLAR\turcevLogoSmal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12961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5536" y="2276872"/>
          <a:ext cx="8352928" cy="228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6464"/>
                <a:gridCol w="417646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M a k a l e  D a l ı  (7 Başvuru)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tr-TR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cs typeface="Arial" pitchFamily="34" charset="0"/>
                        </a:rPr>
                        <a:t>1.lik  </a:t>
                      </a:r>
                      <a:r>
                        <a:rPr lang="tr-TR" sz="1800" b="1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Alsancak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Ortaokulu</a:t>
                      </a:r>
                      <a:endParaRPr lang="tr-TR" sz="18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First Justice For Environment</a:t>
                      </a:r>
                      <a:r>
                        <a:rPr lang="tr-TR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1923" marR="61923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Arial" pitchFamily="34" charset="0"/>
                          <a:cs typeface="Arial" pitchFamily="34" charset="0"/>
                        </a:rPr>
                        <a:t>2.lik  </a:t>
                      </a:r>
                      <a:r>
                        <a:rPr lang="tr-TR" sz="1800" b="1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İzmir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Tatış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Koleji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Ortaokulu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(Manisa)</a:t>
                      </a:r>
                    </a:p>
                  </a:txBody>
                  <a:tcPr marL="61923" marR="6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Put your oil into recycling bin, give life another chance</a:t>
                      </a:r>
                      <a:endParaRPr lang="tr-TR" sz="20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lük   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TED Bursa Ortaokulu</a:t>
                      </a:r>
                      <a:endParaRPr lang="tr-T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r-T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923" marR="6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Rejuvenating </a:t>
                      </a:r>
                      <a:r>
                        <a:rPr lang="tr-TR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8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ilüfer</a:t>
                      </a:r>
                      <a:r>
                        <a:rPr lang="en-US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stream</a:t>
                      </a:r>
                      <a:endParaRPr lang="tr-TR" sz="20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87824" y="7647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1 1 – 1 4 Y a ş  A r a l ı ğ ı 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young_rep_08_rgb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4921" y="87660"/>
            <a:ext cx="11715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5536" y="1412776"/>
          <a:ext cx="8424936" cy="3215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52588"/>
                <a:gridCol w="4172348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V i d e o  D a l ı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tr-TR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</a:t>
                      </a:r>
                      <a:r>
                        <a:rPr lang="tr-TR" sz="18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lik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İTÜ 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G.V</a:t>
                      </a: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Ortaokulu </a:t>
                      </a:r>
                      <a:endParaRPr lang="tr-TR" sz="18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70C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https://youtu.be/t3-xUZQD340 </a:t>
                      </a:r>
                    </a:p>
                  </a:txBody>
                  <a:tcPr marL="59153" marR="59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Future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Environment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tr-TR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Created</a:t>
                      </a:r>
                      <a:r>
                        <a:rPr lang="tr-TR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Today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</a:txBody>
                  <a:tcPr marL="59153" marR="59153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</a:t>
                      </a:r>
                      <a:r>
                        <a:rPr lang="tr-TR" sz="18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lik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Şehit 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Barış </a:t>
                      </a:r>
                      <a:r>
                        <a:rPr lang="tr-TR" sz="18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Öztürk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Ortaokulu </a:t>
                      </a:r>
                      <a:endParaRPr lang="tr-TR" sz="18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70C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https://youtu.be/DsxDHDf</a:t>
                      </a:r>
                      <a:r>
                        <a:rPr lang="tr-TR" sz="1800" dirty="0">
                          <a:solidFill>
                            <a:srgbClr val="0070C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SVyQ </a:t>
                      </a:r>
                    </a:p>
                  </a:txBody>
                  <a:tcPr marL="59153" marR="59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Awareness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tr-TR" sz="20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For</a:t>
                      </a:r>
                      <a:r>
                        <a:rPr lang="tr-TR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Waste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</a:txBody>
                  <a:tcPr marL="59153" marR="59153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3.lük  </a:t>
                      </a: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ODTÜ 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G.V. </a:t>
                      </a: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Ortaokulu</a:t>
                      </a:r>
                      <a:endParaRPr lang="tr-TR" sz="18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70C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https://youtu.be/dMmkiiEIqhI </a:t>
                      </a:r>
                    </a:p>
                  </a:txBody>
                  <a:tcPr marL="59153" marR="59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More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Variety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tr-TR" sz="20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Better</a:t>
                      </a:r>
                      <a:r>
                        <a:rPr lang="tr-TR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tr-TR" sz="20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Society</a:t>
                      </a:r>
                      <a:r>
                        <a:rPr lang="tr-TR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tr-TR" sz="20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153" marR="59153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67544" y="4869160"/>
          <a:ext cx="8352928" cy="1722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6464"/>
                <a:gridCol w="417646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M a k a l e  D a l ı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tr-TR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r>
                        <a:rPr lang="tr-TR" sz="1800" b="1" dirty="0" err="1">
                          <a:latin typeface="Arial" pitchFamily="34" charset="0"/>
                          <a:cs typeface="Arial" pitchFamily="34" charset="0"/>
                        </a:rPr>
                        <a:t>lik</a:t>
                      </a:r>
                      <a:r>
                        <a:rPr lang="tr-TR" sz="1800" b="1" dirty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tr-TR" sz="1800" b="1" dirty="0" smtClean="0">
                          <a:latin typeface="Arial" pitchFamily="34" charset="0"/>
                          <a:cs typeface="Arial" pitchFamily="34" charset="0"/>
                        </a:rPr>
                        <a:t>      İTÜ G.V. </a:t>
                      </a:r>
                      <a:r>
                        <a:rPr lang="tr-TR" sz="1800" b="1" dirty="0">
                          <a:latin typeface="Arial" pitchFamily="34" charset="0"/>
                          <a:cs typeface="Arial" pitchFamily="34" charset="0"/>
                        </a:rPr>
                        <a:t>Ortaokulu </a:t>
                      </a:r>
                      <a:endParaRPr lang="tr-TR" sz="18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2000" dirty="0" err="1">
                          <a:latin typeface="Arial" pitchFamily="34" charset="0"/>
                          <a:cs typeface="Arial" pitchFamily="34" charset="0"/>
                        </a:rPr>
                        <a:t>Future</a:t>
                      </a:r>
                      <a:r>
                        <a:rPr lang="tr-TR" sz="20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2000" dirty="0" err="1">
                          <a:latin typeface="Arial" pitchFamily="34" charset="0"/>
                          <a:cs typeface="Arial" pitchFamily="34" charset="0"/>
                        </a:rPr>
                        <a:t>Environment</a:t>
                      </a:r>
                      <a:r>
                        <a:rPr lang="tr-TR" sz="2000" dirty="0">
                          <a:latin typeface="Arial" pitchFamily="34" charset="0"/>
                          <a:cs typeface="Arial" pitchFamily="34" charset="0"/>
                        </a:rPr>
                        <a:t> Is </a:t>
                      </a:r>
                      <a:endParaRPr lang="tr-TR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2000" dirty="0" err="1" smtClean="0">
                          <a:latin typeface="Arial" pitchFamily="34" charset="0"/>
                          <a:cs typeface="Arial" pitchFamily="34" charset="0"/>
                        </a:rPr>
                        <a:t>Created</a:t>
                      </a: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2000" dirty="0" err="1">
                          <a:latin typeface="Arial" pitchFamily="34" charset="0"/>
                          <a:cs typeface="Arial" pitchFamily="34" charset="0"/>
                        </a:rPr>
                        <a:t>Today</a:t>
                      </a:r>
                      <a:r>
                        <a:rPr lang="tr-TR" sz="20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tr-TR" sz="20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tr-TR" sz="1800" b="1" dirty="0" err="1">
                          <a:latin typeface="Arial" pitchFamily="34" charset="0"/>
                          <a:cs typeface="Arial" pitchFamily="34" charset="0"/>
                        </a:rPr>
                        <a:t>lik</a:t>
                      </a:r>
                      <a:r>
                        <a:rPr lang="tr-TR" sz="1800" b="1" dirty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tr-TR" sz="1800" b="1" dirty="0" smtClean="0">
                          <a:latin typeface="Arial" pitchFamily="34" charset="0"/>
                          <a:cs typeface="Arial" pitchFamily="34" charset="0"/>
                        </a:rPr>
                        <a:t>     TED Kuzey Kıbrıs Koleji</a:t>
                      </a:r>
                      <a:endParaRPr lang="tr-TR" sz="18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2000" dirty="0" err="1">
                          <a:latin typeface="Arial" pitchFamily="34" charset="0"/>
                          <a:cs typeface="Arial" pitchFamily="34" charset="0"/>
                        </a:rPr>
                        <a:t>Cans</a:t>
                      </a:r>
                      <a:r>
                        <a:rPr lang="tr-TR" sz="2000" dirty="0">
                          <a:latin typeface="Arial" pitchFamily="34" charset="0"/>
                          <a:cs typeface="Arial" pitchFamily="34" charset="0"/>
                        </a:rPr>
                        <a:t> Of </a:t>
                      </a:r>
                      <a:r>
                        <a:rPr lang="tr-TR" sz="2000" dirty="0" err="1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tr-TR" sz="20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2000" dirty="0" err="1">
                          <a:latin typeface="Arial" pitchFamily="34" charset="0"/>
                          <a:cs typeface="Arial" pitchFamily="34" charset="0"/>
                        </a:rPr>
                        <a:t>Future</a:t>
                      </a:r>
                      <a:r>
                        <a:rPr lang="tr-TR" sz="20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tr-TR" sz="20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99792" y="620688"/>
            <a:ext cx="3872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1 1 – 1 4  Y a ş  A r a l ı ğ ı</a:t>
            </a:r>
            <a:endParaRPr lang="tr-T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young_rep_08_rgb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6929" y="44624"/>
            <a:ext cx="11715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Resim 1" descr="C:\Users\computerPC\Desktop\LOGOLAR\turcevLogoSmal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129614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816" y="548680"/>
            <a:ext cx="3318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1 5 – 1 8  Y a ş  A r a l ı ğ ı</a:t>
            </a:r>
            <a:endParaRPr lang="tr-TR" sz="2400" b="1" dirty="0"/>
          </a:p>
        </p:txBody>
      </p:sp>
      <p:pic>
        <p:nvPicPr>
          <p:cNvPr id="5" name="Picture 4" descr="young_rep_08_rgb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6929" y="44624"/>
            <a:ext cx="11715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sim 1" descr="C:\Users\computerPC\Desktop\LOGOLAR\turcevLogoSmal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129614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3568" y="1597928"/>
          <a:ext cx="7776864" cy="17590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64496"/>
                <a:gridCol w="3312368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F o t o ğ r a f  D a l ı (46 Başvuru)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tr-TR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31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Antalya Anadolu Lisesi </a:t>
                      </a:r>
                      <a:endParaRPr lang="tr-TR" sz="18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mysterious journey of waste</a:t>
                      </a:r>
                      <a:endParaRPr lang="tr-TR" sz="1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Dr. Rıdvan Binnaz Ege Anadolu Lisesi </a:t>
                      </a:r>
                      <a:endParaRPr lang="tr-TR" sz="18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Şehirler</a:t>
                      </a:r>
                      <a:endParaRPr lang="tr-TR" sz="18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İzmir Özel Türk Koleji Anadolu Lisesi </a:t>
                      </a:r>
                      <a:endParaRPr lang="tr-TR" sz="18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/>
                </a:tc>
                <a:tc>
                  <a:txBody>
                    <a:bodyPr/>
                    <a:lstStyle/>
                    <a:p>
                      <a:r>
                        <a:rPr lang="tr-TR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8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ature</a:t>
                      </a:r>
                      <a:r>
                        <a:rPr lang="en-US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 getting  short of breath</a:t>
                      </a:r>
                      <a:endParaRPr lang="tr-TR" sz="18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923" marR="61923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55576" y="3845272"/>
          <a:ext cx="7776864" cy="22480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76336"/>
                <a:gridCol w="4100528"/>
              </a:tblGrid>
              <a:tr h="413365">
                <a:tc>
                  <a:txBody>
                    <a:bodyPr/>
                    <a:lstStyle/>
                    <a:p>
                      <a:r>
                        <a:rPr lang="tr-TR" dirty="0" smtClean="0"/>
                        <a:t>Video Dalı (14 Başvuru)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11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1.lik </a:t>
                      </a: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     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Antalya Anadolu Lisesi </a:t>
                      </a:r>
                      <a:endParaRPr lang="tr-TR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https://youtu.be/OMlB82mscj0</a:t>
                      </a:r>
                      <a:endParaRPr lang="tr-TR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153" marR="591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153" marR="59153" marT="0" marB="0"/>
                </a:tc>
              </a:tr>
              <a:tr h="611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2.lik      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İzmir Saint Joseph Fransız Lisesi 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https://youtu.be/MeAd2jftPDQ</a:t>
                      </a:r>
                      <a:endParaRPr lang="tr-TR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153" marR="591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153" marR="59153" marT="0" marB="0"/>
                </a:tc>
              </a:tr>
              <a:tr h="611553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3.lük  </a:t>
                      </a: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  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TAKEV Anadolu ve Fen Lisesi  </a:t>
                      </a:r>
                      <a:r>
                        <a:rPr lang="tr-TR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https://youtu.be/wh7O1B7HEaY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53" marR="591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153" marR="59153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99591" y="2113409"/>
          <a:ext cx="7776865" cy="26837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72408"/>
                <a:gridCol w="4104457"/>
              </a:tblGrid>
              <a:tr h="416031">
                <a:tc>
                  <a:txBody>
                    <a:bodyPr/>
                    <a:lstStyle/>
                    <a:p>
                      <a:r>
                        <a:rPr lang="tr-TR" dirty="0" smtClean="0"/>
                        <a:t>Makale Dalı (28 Başvuru)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725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1.lik </a:t>
                      </a: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   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İzmir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Türk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Koleji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Bahattin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Tatış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Kampüsü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Fen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Lisesi</a:t>
                      </a:r>
                      <a:endParaRPr lang="tr-TR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1923" marR="6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Transportation with zero emission</a:t>
                      </a:r>
                      <a:endParaRPr lang="tr-TR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1923" marR="61923" marT="0" marB="0"/>
                </a:tc>
              </a:tr>
              <a:tr h="707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2.lik  </a:t>
                      </a: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   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İzmir Özel Tatış Fen Lisesi- 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Manisa</a:t>
                      </a:r>
                      <a:endParaRPr lang="tr-TR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1923" marR="6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garbage an ending or a begining?</a:t>
                      </a:r>
                      <a:endParaRPr lang="tr-TR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1923" marR="61923" marT="0" marB="0"/>
                </a:tc>
              </a:tr>
              <a:tr h="707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3.lük  </a:t>
                      </a: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Gazi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Üniversitesi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Vakfı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Anadolu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Lisesi</a:t>
                      </a:r>
                      <a:endParaRPr lang="tr-TR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1923" marR="61923" marT="0" marB="0"/>
                </a:tc>
                <a:tc>
                  <a:txBody>
                    <a:bodyPr/>
                    <a:lstStyle/>
                    <a:p>
                      <a:r>
                        <a:rPr lang="tr-TR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Lungs Of Ankara: </a:t>
                      </a:r>
                      <a:r>
                        <a:rPr lang="en-US" sz="18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Mogan</a:t>
                      </a:r>
                      <a:r>
                        <a:rPr lang="en-US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Park is Becoming </a:t>
                      </a:r>
                      <a:r>
                        <a:rPr lang="tr-TR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More Silent and Silent</a:t>
                      </a:r>
                      <a:endParaRPr lang="tr-TR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1923" marR="61923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1552</Words>
  <Application>Microsoft Office PowerPoint</Application>
  <PresentationFormat>On-screen Show (4:3)</PresentationFormat>
  <Paragraphs>296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1. Biçimsel, yapı ve nitelik </vt:lpstr>
      <vt:lpstr>2. Dürüstçe, dengeli ve yansız sunum</vt:lpstr>
      <vt:lpstr>3. Bilgilendirici ve iyi araştırılmış olmalı</vt:lpstr>
      <vt:lpstr> 4. Özgünlük, üslup ve bağımsızlık </vt:lpstr>
      <vt:lpstr>5. Yayın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Celik</dc:creator>
  <cp:lastModifiedBy>Celik</cp:lastModifiedBy>
  <cp:revision>106</cp:revision>
  <dcterms:created xsi:type="dcterms:W3CDTF">2017-08-28T15:51:50Z</dcterms:created>
  <dcterms:modified xsi:type="dcterms:W3CDTF">2018-09-14T09:23:26Z</dcterms:modified>
</cp:coreProperties>
</file>